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6858000" cx="9144000"/>
  <p:notesSz cx="9993300" cy="68675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02">
          <p15:clr>
            <a:srgbClr val="A4A3A4"/>
          </p15:clr>
        </p15:guide>
        <p15:guide id="2" orient="horz" pos="4043">
          <p15:clr>
            <a:srgbClr val="A4A3A4"/>
          </p15:clr>
        </p15:guide>
        <p15:guide id="3" orient="horz" pos="2935">
          <p15:clr>
            <a:srgbClr val="A4A3A4"/>
          </p15:clr>
        </p15:guide>
        <p15:guide id="4" orient="horz" pos="4233">
          <p15:clr>
            <a:srgbClr val="A4A3A4"/>
          </p15:clr>
        </p15:guide>
        <p15:guide id="5" orient="horz" pos="801">
          <p15:clr>
            <a:srgbClr val="A4A3A4"/>
          </p15:clr>
        </p15:guide>
        <p15:guide id="6" orient="horz" pos="738">
          <p15:clr>
            <a:srgbClr val="A4A3A4"/>
          </p15:clr>
        </p15:guide>
        <p15:guide id="7" pos="2880">
          <p15:clr>
            <a:srgbClr val="A4A3A4"/>
          </p15:clr>
        </p15:guide>
        <p15:guide id="8" pos="288">
          <p15:clr>
            <a:srgbClr val="A4A3A4"/>
          </p15:clr>
        </p15:guide>
        <p15:guide id="9" pos="5501">
          <p15:clr>
            <a:srgbClr val="A4A3A4"/>
          </p15:clr>
        </p15:guide>
        <p15:guide id="10" pos="2824">
          <p15:clr>
            <a:srgbClr val="A4A3A4"/>
          </p15:clr>
        </p15:guide>
        <p15:guide id="11" pos="2936">
          <p15:clr>
            <a:srgbClr val="A4A3A4"/>
          </p15:clr>
        </p15:guide>
        <p15:guide id="12" pos="4172">
          <p15:clr>
            <a:srgbClr val="A4A3A4"/>
          </p15:clr>
        </p15:guide>
        <p15:guide id="13" pos="1585">
          <p15:clr>
            <a:srgbClr val="A4A3A4"/>
          </p15:clr>
        </p15:guide>
      </p15:sldGuideLst>
    </p:ext>
    <p:ext uri="{2D200454-40CA-4A62-9FC3-DE9A4176ACB9}">
      <p15:notesGuideLst>
        <p15:guide id="1" orient="horz" pos="2163">
          <p15:clr>
            <a:srgbClr val="A4A3A4"/>
          </p15:clr>
        </p15:guide>
        <p15:guide id="2" pos="3148">
          <p15:clr>
            <a:srgbClr val="A4A3A4"/>
          </p15:clr>
        </p15:guide>
      </p15:notesGuideLst>
    </p:ext>
    <p:ext uri="GoogleSlidesCustomDataVersion2">
      <go:slidesCustomData xmlns:go="http://customooxmlschemas.google.com/" r:id="rId65" roundtripDataSignature="AMtx7mhlj2DKITXNmuua/pv2rx2R57mN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452830-58DB-44F2-AF39-694CC32CA74F}">
  <a:tblStyle styleId="{09452830-58DB-44F2-AF39-694CC32CA74F}" styleName="Table_0">
    <a:wholeTbl>
      <a:tcTxStyle b="off" i="off">
        <a:font>
          <a:latin typeface="Arial"/>
          <a:ea typeface="Arial"/>
          <a:cs typeface="Arial"/>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7F6"/>
          </a:solidFill>
        </a:fill>
      </a:tcStyle>
    </a:band1H>
    <a:band2H>
      <a:tcTxStyle/>
    </a:band2H>
    <a:band1V>
      <a:tcTxStyle/>
      <a:tcStyle>
        <a:fill>
          <a:solidFill>
            <a:srgbClr val="E6E7F6"/>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Arial"/>
          <a:ea typeface="Arial"/>
          <a:cs typeface="Arial"/>
        </a:font>
        <a:schemeClr val="lt1"/>
      </a:tcTxStyle>
      <a:tcStyle>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02" orient="horz"/>
        <p:guide pos="4043" orient="horz"/>
        <p:guide pos="2935" orient="horz"/>
        <p:guide pos="4233" orient="horz"/>
        <p:guide pos="801" orient="horz"/>
        <p:guide pos="738" orient="horz"/>
        <p:guide pos="2880"/>
        <p:guide pos="288"/>
        <p:guide pos="5501"/>
        <p:guide pos="2824"/>
        <p:guide pos="2936"/>
        <p:guide pos="4172"/>
        <p:guide pos="1585"/>
      </p:guideLst>
    </p:cSldViewPr>
  </p:slideViewPr>
  <p:notesViewPr>
    <p:cSldViewPr snapToGrid="0">
      <p:cViewPr varScale="1">
        <p:scale>
          <a:sx n="100" d="100"/>
          <a:sy n="100" d="100"/>
        </p:scale>
        <p:origin x="0" y="0"/>
      </p:cViewPr>
      <p:guideLst>
        <p:guide pos="2163" orient="horz"/>
        <p:guide pos="314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21" Type="http://schemas.openxmlformats.org/officeDocument/2006/relationships/slide" Target="slides/slide15.xml"/><Relationship Id="rId65"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4330436" cy="343376"/>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660565" y="1"/>
            <a:ext cx="4330436" cy="343376"/>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99332" y="3262075"/>
            <a:ext cx="7994650" cy="3090386"/>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22958"/>
            <a:ext cx="4330436" cy="343376"/>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660565" y="6522958"/>
            <a:ext cx="4330436" cy="343376"/>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5" name="Google Shape;65;p1: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37" name="Google Shape;137;p10: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1: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44" name="Google Shape;144;p11: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2: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3" name="Google Shape;153;p12: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58" name="Google Shape;158;p13: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89" name="Google Shape;189;p16: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7: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7:notes"/>
          <p:cNvSpPr txBox="1"/>
          <p:nvPr>
            <p:ph idx="1" type="body"/>
          </p:nvPr>
        </p:nvSpPr>
        <p:spPr>
          <a:xfrm>
            <a:off x="999332" y="3262075"/>
            <a:ext cx="7994650" cy="309038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n-US" sz="1300"/>
              <a:t>http://www.leren.nl/cursus/persoonlijke-effectiviteit/ret/ineffectieve-gedachten.html</a:t>
            </a:r>
            <a:endParaRPr/>
          </a:p>
          <a:p>
            <a:pPr indent="0" lvl="0" marL="0" rtl="0" algn="l">
              <a:spcBef>
                <a:spcPts val="0"/>
              </a:spcBef>
              <a:spcAft>
                <a:spcPts val="0"/>
              </a:spcAft>
              <a:buNone/>
            </a:pPr>
            <a:r>
              <a:rPr b="1" lang="en-US" sz="1300"/>
              <a:t>Rampdenken</a:t>
            </a:r>
            <a:r>
              <a:rPr lang="en-US" sz="1300"/>
              <a:t>: als er iets gebeurt, dan staat dat gelijk aan een ramp</a:t>
            </a:r>
            <a:endParaRPr/>
          </a:p>
          <a:p>
            <a:pPr indent="0" lvl="0" marL="0" rtl="0" algn="l">
              <a:spcBef>
                <a:spcPts val="0"/>
              </a:spcBef>
              <a:spcAft>
                <a:spcPts val="0"/>
              </a:spcAft>
              <a:buNone/>
            </a:pPr>
            <a:r>
              <a:rPr lang="en-US" sz="1300"/>
              <a:t>“als ............. gebeurt, dan is dat een ramp”</a:t>
            </a:r>
            <a:endParaRPr/>
          </a:p>
          <a:p>
            <a:pPr indent="0" lvl="0" marL="0" rtl="0" algn="l">
              <a:spcBef>
                <a:spcPts val="0"/>
              </a:spcBef>
              <a:spcAft>
                <a:spcPts val="0"/>
              </a:spcAft>
              <a:buNone/>
            </a:pPr>
            <a:r>
              <a:rPr lang="en-US" sz="1300"/>
              <a:t>“als ............. gebeurt, dan is dat verschrikkelijk”</a:t>
            </a:r>
            <a:endParaRPr/>
          </a:p>
          <a:p>
            <a:pPr indent="0" lvl="0" marL="0" rtl="0" algn="l">
              <a:spcBef>
                <a:spcPts val="0"/>
              </a:spcBef>
              <a:spcAft>
                <a:spcPts val="0"/>
              </a:spcAft>
              <a:buNone/>
            </a:pPr>
            <a:r>
              <a:rPr lang="en-US" sz="1300"/>
              <a:t>“als ............. gebeurt, dan overleef ik dat niet”</a:t>
            </a:r>
            <a:endParaRPr/>
          </a:p>
          <a:p>
            <a:pPr indent="0" lvl="0" marL="0" rtl="0" algn="l">
              <a:spcBef>
                <a:spcPts val="0"/>
              </a:spcBef>
              <a:spcAft>
                <a:spcPts val="0"/>
              </a:spcAft>
              <a:buNone/>
            </a:pPr>
            <a:r>
              <a:rPr b="1" lang="en-US" sz="1300"/>
              <a:t>Perfectionisme</a:t>
            </a:r>
            <a:r>
              <a:rPr lang="en-US" sz="1300"/>
              <a:t>: alles wat ik doe, moet helemaal perfect zijn</a:t>
            </a:r>
            <a:endParaRPr/>
          </a:p>
          <a:p>
            <a:pPr indent="0" lvl="0" marL="0" rtl="0" algn="l">
              <a:spcBef>
                <a:spcPts val="0"/>
              </a:spcBef>
              <a:spcAft>
                <a:spcPts val="0"/>
              </a:spcAft>
              <a:buNone/>
            </a:pPr>
            <a:r>
              <a:rPr lang="en-US" sz="1300"/>
              <a:t>“ik MOET altijd alles perfect doen”</a:t>
            </a:r>
            <a:endParaRPr/>
          </a:p>
          <a:p>
            <a:pPr indent="0" lvl="0" marL="0" rtl="0" algn="l">
              <a:spcBef>
                <a:spcPts val="0"/>
              </a:spcBef>
              <a:spcAft>
                <a:spcPts val="0"/>
              </a:spcAft>
              <a:buNone/>
            </a:pPr>
            <a:r>
              <a:rPr lang="en-US" sz="1300"/>
              <a:t>“als ik het niet goed doe, dan ben ik een enorme loser/sukkel/nitwit...”</a:t>
            </a:r>
            <a:endParaRPr/>
          </a:p>
          <a:p>
            <a:pPr indent="0" lvl="0" marL="0" rtl="0" algn="l">
              <a:spcBef>
                <a:spcPts val="0"/>
              </a:spcBef>
              <a:spcAft>
                <a:spcPts val="0"/>
              </a:spcAft>
              <a:buNone/>
            </a:pPr>
            <a:r>
              <a:rPr lang="en-US" sz="1300"/>
              <a:t>“als ik het niet goed doe, dan vergeef ik mezelf dat nooit!”</a:t>
            </a:r>
            <a:endParaRPr/>
          </a:p>
          <a:p>
            <a:pPr indent="0" lvl="0" marL="0" rtl="0" algn="l">
              <a:spcBef>
                <a:spcPts val="0"/>
              </a:spcBef>
              <a:spcAft>
                <a:spcPts val="0"/>
              </a:spcAft>
              <a:buNone/>
            </a:pPr>
            <a:r>
              <a:rPr b="1" lang="en-US" sz="1300"/>
              <a:t>Love-junk</a:t>
            </a:r>
            <a:r>
              <a:rPr lang="en-US" sz="1300"/>
              <a:t>: verslaafd zijn aan de liefde van anderen</a:t>
            </a:r>
            <a:endParaRPr/>
          </a:p>
          <a:p>
            <a:pPr indent="0" lvl="0" marL="0" rtl="0" algn="l">
              <a:spcBef>
                <a:spcPts val="0"/>
              </a:spcBef>
              <a:spcAft>
                <a:spcPts val="0"/>
              </a:spcAft>
              <a:buNone/>
            </a:pPr>
            <a:r>
              <a:rPr lang="en-US" sz="1300"/>
              <a:t>“Iedereen MOET mij aardig vinden”</a:t>
            </a:r>
            <a:endParaRPr/>
          </a:p>
          <a:p>
            <a:pPr indent="0" lvl="0" marL="0" rtl="0" algn="l">
              <a:spcBef>
                <a:spcPts val="0"/>
              </a:spcBef>
              <a:spcAft>
                <a:spcPts val="0"/>
              </a:spcAft>
              <a:buNone/>
            </a:pPr>
            <a:r>
              <a:rPr lang="en-US" sz="1300"/>
              <a:t>“Als iemand mij niet aardig vindt, dan kan ik daar niet mee omgaan”</a:t>
            </a:r>
            <a:endParaRPr/>
          </a:p>
          <a:p>
            <a:pPr indent="0" lvl="0" marL="0" rtl="0" algn="l">
              <a:spcBef>
                <a:spcPts val="0"/>
              </a:spcBef>
              <a:spcAft>
                <a:spcPts val="0"/>
              </a:spcAft>
              <a:buNone/>
            </a:pPr>
            <a:r>
              <a:rPr lang="en-US" sz="1300"/>
              <a:t>“Als mensen mij niet aardig vinden, dan blijft er niets van mij over”</a:t>
            </a:r>
            <a:endParaRPr/>
          </a:p>
          <a:p>
            <a:pPr indent="0" lvl="0" marL="0" rtl="0" algn="l">
              <a:spcBef>
                <a:spcPts val="0"/>
              </a:spcBef>
              <a:spcAft>
                <a:spcPts val="0"/>
              </a:spcAft>
              <a:buNone/>
            </a:pPr>
            <a:r>
              <a:rPr b="1" lang="en-US" sz="1300"/>
              <a:t>Normativisme</a:t>
            </a:r>
            <a:r>
              <a:rPr lang="en-US" sz="1300"/>
              <a:t>: iedereen moet zich aan mijn norm houden en de wereld moet volgens mijn norm in elkaar zitten</a:t>
            </a:r>
            <a:endParaRPr/>
          </a:p>
          <a:p>
            <a:pPr indent="0" lvl="0" marL="0" rtl="0" algn="l">
              <a:spcBef>
                <a:spcPts val="0"/>
              </a:spcBef>
              <a:spcAft>
                <a:spcPts val="0"/>
              </a:spcAft>
              <a:buNone/>
            </a:pPr>
            <a:r>
              <a:rPr lang="en-US" sz="1300"/>
              <a:t>“Iedereen moet met 2 woorden spreken”</a:t>
            </a:r>
            <a:endParaRPr/>
          </a:p>
          <a:p>
            <a:pPr indent="0" lvl="0" marL="0" rtl="0" algn="l">
              <a:spcBef>
                <a:spcPts val="0"/>
              </a:spcBef>
              <a:spcAft>
                <a:spcPts val="0"/>
              </a:spcAft>
              <a:buNone/>
            </a:pPr>
            <a:r>
              <a:rPr lang="en-US" sz="1300"/>
              <a:t>“Dieven zouden niet mogen bestaan”</a:t>
            </a:r>
            <a:endParaRPr/>
          </a:p>
          <a:p>
            <a:pPr indent="0" lvl="0" marL="0" rtl="0" algn="l">
              <a:spcBef>
                <a:spcPts val="0"/>
              </a:spcBef>
              <a:spcAft>
                <a:spcPts val="0"/>
              </a:spcAft>
              <a:buNone/>
            </a:pPr>
            <a:r>
              <a:rPr lang="en-US" sz="1300"/>
              <a:t>“Alle docenten moeten alle studenten gelijk behandelen”</a:t>
            </a:r>
            <a:endParaRPr/>
          </a:p>
          <a:p>
            <a:pPr indent="0" lvl="0" marL="0" rtl="0" algn="l">
              <a:spcBef>
                <a:spcPts val="0"/>
              </a:spcBef>
              <a:spcAft>
                <a:spcPts val="0"/>
              </a:spcAft>
              <a:buNone/>
            </a:pPr>
            <a:r>
              <a:rPr b="1" lang="en-US" sz="1300"/>
              <a:t>Lage frustratietolerantie (LFT)</a:t>
            </a:r>
            <a:r>
              <a:rPr lang="en-US" sz="1300"/>
              <a:t>: letterlijk: niet kunnen omgaan met je eigen frustraties. Dat lukt mij nooit, dat is veel te moeilijk, dat is onverdraaglijk, de wereld is tegen mij.</a:t>
            </a:r>
            <a:endParaRPr/>
          </a:p>
          <a:p>
            <a:pPr indent="0" lvl="0" marL="0" rtl="0" algn="l">
              <a:spcBef>
                <a:spcPts val="0"/>
              </a:spcBef>
              <a:spcAft>
                <a:spcPts val="0"/>
              </a:spcAft>
              <a:buNone/>
            </a:pPr>
            <a:r>
              <a:rPr lang="en-US" sz="1300"/>
              <a:t>“Als.... gebeurt, dan kan ik dat niet verdragen”</a:t>
            </a:r>
            <a:endParaRPr/>
          </a:p>
          <a:p>
            <a:pPr indent="0" lvl="0" marL="0" rtl="0" algn="l">
              <a:spcBef>
                <a:spcPts val="0"/>
              </a:spcBef>
              <a:spcAft>
                <a:spcPts val="0"/>
              </a:spcAft>
              <a:buNone/>
            </a:pPr>
            <a:r>
              <a:rPr lang="en-US" sz="1300"/>
              <a:t>“Iedereen gaat expres in de file staan om mij dwars te zitten”</a:t>
            </a:r>
            <a:endParaRPr/>
          </a:p>
          <a:p>
            <a:pPr indent="0" lvl="0" marL="0" rtl="0" algn="l">
              <a:spcBef>
                <a:spcPts val="0"/>
              </a:spcBef>
              <a:spcAft>
                <a:spcPts val="0"/>
              </a:spcAft>
              <a:buNone/>
            </a:pPr>
            <a:r>
              <a:rPr lang="en-US" sz="1300"/>
              <a:t>“Deze tentamenstof is veel te veel, ik krijg het nooit onder de knie”</a:t>
            </a:r>
            <a:endParaRPr/>
          </a:p>
          <a:p>
            <a:pPr indent="0" lvl="0" marL="0" rtl="0" algn="l">
              <a:spcBef>
                <a:spcPts val="0"/>
              </a:spcBef>
              <a:spcAft>
                <a:spcPts val="0"/>
              </a:spcAft>
              <a:buNone/>
            </a:pPr>
            <a:r>
              <a:t/>
            </a:r>
            <a:endParaRPr/>
          </a:p>
        </p:txBody>
      </p:sp>
      <p:sp>
        <p:nvSpPr>
          <p:cNvPr id="196" name="Google Shape;196;p17:notes"/>
          <p:cNvSpPr txBox="1"/>
          <p:nvPr>
            <p:ph idx="12" type="sldNum"/>
          </p:nvPr>
        </p:nvSpPr>
        <p:spPr>
          <a:xfrm>
            <a:off x="5660565" y="6522958"/>
            <a:ext cx="4330436" cy="343376"/>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04" name="Google Shape;204;p18: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3" name="Google Shape;213;p19: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1" name="Google Shape;71;p2: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19" name="Google Shape;219;p20: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1: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24" name="Google Shape;224;p21: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2: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1" name="Google Shape;231;p22: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3: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6" name="Google Shape;236;p23: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4: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48" name="Google Shape;248;p24: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5: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56" name="Google Shape;256;p25: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6: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64" name="Google Shape;264;p26: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7: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79" name="Google Shape;279;p27: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8: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28:notes"/>
          <p:cNvSpPr txBox="1"/>
          <p:nvPr>
            <p:ph idx="1" type="body"/>
          </p:nvPr>
        </p:nvSpPr>
        <p:spPr>
          <a:xfrm>
            <a:off x="999332" y="3262075"/>
            <a:ext cx="7994650" cy="309038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n-US" sz="1300"/>
              <a:t>http://www.leren.nl/cursus/persoonlijke-effectiviteit/ret/ineffectieve-gedachten.html</a:t>
            </a:r>
            <a:endParaRPr/>
          </a:p>
          <a:p>
            <a:pPr indent="0" lvl="0" marL="0" rtl="0" algn="l">
              <a:spcBef>
                <a:spcPts val="0"/>
              </a:spcBef>
              <a:spcAft>
                <a:spcPts val="0"/>
              </a:spcAft>
              <a:buNone/>
            </a:pPr>
            <a:r>
              <a:rPr b="1" lang="en-US" sz="1300"/>
              <a:t>Rampdenken</a:t>
            </a:r>
            <a:r>
              <a:rPr lang="en-US" sz="1300"/>
              <a:t>: als er iets gebeurt, dan staat dat gelijk aan een ramp</a:t>
            </a:r>
            <a:endParaRPr/>
          </a:p>
          <a:p>
            <a:pPr indent="0" lvl="0" marL="0" rtl="0" algn="l">
              <a:spcBef>
                <a:spcPts val="0"/>
              </a:spcBef>
              <a:spcAft>
                <a:spcPts val="0"/>
              </a:spcAft>
              <a:buNone/>
            </a:pPr>
            <a:r>
              <a:rPr lang="en-US" sz="1300"/>
              <a:t>“als ............. gebeurt, dan is dat een ramp”</a:t>
            </a:r>
            <a:endParaRPr/>
          </a:p>
          <a:p>
            <a:pPr indent="0" lvl="0" marL="0" rtl="0" algn="l">
              <a:spcBef>
                <a:spcPts val="0"/>
              </a:spcBef>
              <a:spcAft>
                <a:spcPts val="0"/>
              </a:spcAft>
              <a:buNone/>
            </a:pPr>
            <a:r>
              <a:rPr lang="en-US" sz="1300"/>
              <a:t>“als ............. gebeurt, dan is dat verschrikkelijk”</a:t>
            </a:r>
            <a:endParaRPr/>
          </a:p>
          <a:p>
            <a:pPr indent="0" lvl="0" marL="0" rtl="0" algn="l">
              <a:spcBef>
                <a:spcPts val="0"/>
              </a:spcBef>
              <a:spcAft>
                <a:spcPts val="0"/>
              </a:spcAft>
              <a:buNone/>
            </a:pPr>
            <a:r>
              <a:rPr lang="en-US" sz="1300"/>
              <a:t>“als ............. gebeurt, dan overleef ik dat niet”</a:t>
            </a:r>
            <a:endParaRPr/>
          </a:p>
          <a:p>
            <a:pPr indent="0" lvl="0" marL="0" rtl="0" algn="l">
              <a:spcBef>
                <a:spcPts val="0"/>
              </a:spcBef>
              <a:spcAft>
                <a:spcPts val="0"/>
              </a:spcAft>
              <a:buNone/>
            </a:pPr>
            <a:r>
              <a:rPr b="1" lang="en-US" sz="1300"/>
              <a:t>Perfectionisme</a:t>
            </a:r>
            <a:r>
              <a:rPr lang="en-US" sz="1300"/>
              <a:t>: alles wat ik doe, moet helemaal perfect zijn</a:t>
            </a:r>
            <a:endParaRPr/>
          </a:p>
          <a:p>
            <a:pPr indent="0" lvl="0" marL="0" rtl="0" algn="l">
              <a:spcBef>
                <a:spcPts val="0"/>
              </a:spcBef>
              <a:spcAft>
                <a:spcPts val="0"/>
              </a:spcAft>
              <a:buNone/>
            </a:pPr>
            <a:r>
              <a:rPr lang="en-US" sz="1300"/>
              <a:t>“ik MOET altijd alles perfect doen”</a:t>
            </a:r>
            <a:endParaRPr/>
          </a:p>
          <a:p>
            <a:pPr indent="0" lvl="0" marL="0" rtl="0" algn="l">
              <a:spcBef>
                <a:spcPts val="0"/>
              </a:spcBef>
              <a:spcAft>
                <a:spcPts val="0"/>
              </a:spcAft>
              <a:buNone/>
            </a:pPr>
            <a:r>
              <a:rPr lang="en-US" sz="1300"/>
              <a:t>“als ik het niet goed doe, dan ben ik een enorme loser/sukkel/nitwit...”</a:t>
            </a:r>
            <a:endParaRPr/>
          </a:p>
          <a:p>
            <a:pPr indent="0" lvl="0" marL="0" rtl="0" algn="l">
              <a:spcBef>
                <a:spcPts val="0"/>
              </a:spcBef>
              <a:spcAft>
                <a:spcPts val="0"/>
              </a:spcAft>
              <a:buNone/>
            </a:pPr>
            <a:r>
              <a:rPr lang="en-US" sz="1300"/>
              <a:t>“als ik het niet goed doe, dan vergeef ik mezelf dat nooit!”</a:t>
            </a:r>
            <a:endParaRPr/>
          </a:p>
          <a:p>
            <a:pPr indent="0" lvl="0" marL="0" rtl="0" algn="l">
              <a:spcBef>
                <a:spcPts val="0"/>
              </a:spcBef>
              <a:spcAft>
                <a:spcPts val="0"/>
              </a:spcAft>
              <a:buNone/>
            </a:pPr>
            <a:r>
              <a:rPr b="1" lang="en-US" sz="1300"/>
              <a:t>Love-junk</a:t>
            </a:r>
            <a:r>
              <a:rPr lang="en-US" sz="1300"/>
              <a:t>: verslaafd zijn aan de liefde van anderen</a:t>
            </a:r>
            <a:endParaRPr/>
          </a:p>
          <a:p>
            <a:pPr indent="0" lvl="0" marL="0" rtl="0" algn="l">
              <a:spcBef>
                <a:spcPts val="0"/>
              </a:spcBef>
              <a:spcAft>
                <a:spcPts val="0"/>
              </a:spcAft>
              <a:buNone/>
            </a:pPr>
            <a:r>
              <a:rPr lang="en-US" sz="1300"/>
              <a:t>“Iedereen MOET mij aardig vinden”</a:t>
            </a:r>
            <a:endParaRPr/>
          </a:p>
          <a:p>
            <a:pPr indent="0" lvl="0" marL="0" rtl="0" algn="l">
              <a:spcBef>
                <a:spcPts val="0"/>
              </a:spcBef>
              <a:spcAft>
                <a:spcPts val="0"/>
              </a:spcAft>
              <a:buNone/>
            </a:pPr>
            <a:r>
              <a:rPr lang="en-US" sz="1300"/>
              <a:t>“Als iemand mij niet aardig vindt, dan kan ik daar niet mee omgaan”</a:t>
            </a:r>
            <a:endParaRPr/>
          </a:p>
          <a:p>
            <a:pPr indent="0" lvl="0" marL="0" rtl="0" algn="l">
              <a:spcBef>
                <a:spcPts val="0"/>
              </a:spcBef>
              <a:spcAft>
                <a:spcPts val="0"/>
              </a:spcAft>
              <a:buNone/>
            </a:pPr>
            <a:r>
              <a:rPr lang="en-US" sz="1300"/>
              <a:t>“Als mensen mij niet aardig vinden, dan blijft er niets van mij over”</a:t>
            </a:r>
            <a:endParaRPr/>
          </a:p>
          <a:p>
            <a:pPr indent="0" lvl="0" marL="0" rtl="0" algn="l">
              <a:spcBef>
                <a:spcPts val="0"/>
              </a:spcBef>
              <a:spcAft>
                <a:spcPts val="0"/>
              </a:spcAft>
              <a:buNone/>
            </a:pPr>
            <a:r>
              <a:rPr b="1" lang="en-US" sz="1300"/>
              <a:t>Normativisme</a:t>
            </a:r>
            <a:r>
              <a:rPr lang="en-US" sz="1300"/>
              <a:t>: iedereen moet zich aan mijn norm houden en de wereld moet volgens mijn norm in elkaar zitten</a:t>
            </a:r>
            <a:endParaRPr/>
          </a:p>
          <a:p>
            <a:pPr indent="0" lvl="0" marL="0" rtl="0" algn="l">
              <a:spcBef>
                <a:spcPts val="0"/>
              </a:spcBef>
              <a:spcAft>
                <a:spcPts val="0"/>
              </a:spcAft>
              <a:buNone/>
            </a:pPr>
            <a:r>
              <a:rPr lang="en-US" sz="1300"/>
              <a:t>“Iedereen moet met 2 woorden spreken”</a:t>
            </a:r>
            <a:endParaRPr/>
          </a:p>
          <a:p>
            <a:pPr indent="0" lvl="0" marL="0" rtl="0" algn="l">
              <a:spcBef>
                <a:spcPts val="0"/>
              </a:spcBef>
              <a:spcAft>
                <a:spcPts val="0"/>
              </a:spcAft>
              <a:buNone/>
            </a:pPr>
            <a:r>
              <a:rPr lang="en-US" sz="1300"/>
              <a:t>“Dieven zouden niet mogen bestaan”</a:t>
            </a:r>
            <a:endParaRPr/>
          </a:p>
          <a:p>
            <a:pPr indent="0" lvl="0" marL="0" rtl="0" algn="l">
              <a:spcBef>
                <a:spcPts val="0"/>
              </a:spcBef>
              <a:spcAft>
                <a:spcPts val="0"/>
              </a:spcAft>
              <a:buNone/>
            </a:pPr>
            <a:r>
              <a:rPr lang="en-US" sz="1300"/>
              <a:t>“Alle docenten moeten alle studenten gelijk behandelen”</a:t>
            </a:r>
            <a:endParaRPr/>
          </a:p>
          <a:p>
            <a:pPr indent="0" lvl="0" marL="0" rtl="0" algn="l">
              <a:spcBef>
                <a:spcPts val="0"/>
              </a:spcBef>
              <a:spcAft>
                <a:spcPts val="0"/>
              </a:spcAft>
              <a:buNone/>
            </a:pPr>
            <a:r>
              <a:rPr b="1" lang="en-US" sz="1300"/>
              <a:t>Lage frustratietolerantie (LFT)</a:t>
            </a:r>
            <a:r>
              <a:rPr lang="en-US" sz="1300"/>
              <a:t>: letterlijk: niet kunnen omgaan met je eigen frustraties. Dat lukt mij nooit, dat is veel te moeilijk, dat is onverdraaglijk, de wereld is tegen mij.</a:t>
            </a:r>
            <a:endParaRPr/>
          </a:p>
          <a:p>
            <a:pPr indent="0" lvl="0" marL="0" rtl="0" algn="l">
              <a:spcBef>
                <a:spcPts val="0"/>
              </a:spcBef>
              <a:spcAft>
                <a:spcPts val="0"/>
              </a:spcAft>
              <a:buNone/>
            </a:pPr>
            <a:r>
              <a:rPr lang="en-US" sz="1300"/>
              <a:t>“Als.... gebeurt, dan kan ik dat niet verdragen”</a:t>
            </a:r>
            <a:endParaRPr/>
          </a:p>
          <a:p>
            <a:pPr indent="0" lvl="0" marL="0" rtl="0" algn="l">
              <a:spcBef>
                <a:spcPts val="0"/>
              </a:spcBef>
              <a:spcAft>
                <a:spcPts val="0"/>
              </a:spcAft>
              <a:buNone/>
            </a:pPr>
            <a:r>
              <a:rPr lang="en-US" sz="1300"/>
              <a:t>“Iedereen gaat expres in de file staan om mij dwars te zitten”</a:t>
            </a:r>
            <a:endParaRPr/>
          </a:p>
          <a:p>
            <a:pPr indent="0" lvl="0" marL="0" rtl="0" algn="l">
              <a:spcBef>
                <a:spcPts val="0"/>
              </a:spcBef>
              <a:spcAft>
                <a:spcPts val="0"/>
              </a:spcAft>
              <a:buNone/>
            </a:pPr>
            <a:r>
              <a:rPr lang="en-US" sz="1300"/>
              <a:t>“Deze tentamenstof is veel te veel, ik krijg het nooit onder de knie”</a:t>
            </a:r>
            <a:endParaRPr/>
          </a:p>
          <a:p>
            <a:pPr indent="0" lvl="0" marL="0" rtl="0" algn="l">
              <a:spcBef>
                <a:spcPts val="0"/>
              </a:spcBef>
              <a:spcAft>
                <a:spcPts val="0"/>
              </a:spcAft>
              <a:buNone/>
            </a:pPr>
            <a:r>
              <a:t/>
            </a:r>
            <a:endParaRPr/>
          </a:p>
        </p:txBody>
      </p:sp>
      <p:sp>
        <p:nvSpPr>
          <p:cNvPr id="285" name="Google Shape;285;p28:notes"/>
          <p:cNvSpPr txBox="1"/>
          <p:nvPr>
            <p:ph idx="12" type="sldNum"/>
          </p:nvPr>
        </p:nvSpPr>
        <p:spPr>
          <a:xfrm>
            <a:off x="5660565" y="6522958"/>
            <a:ext cx="4330436" cy="343376"/>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9: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9:notes"/>
          <p:cNvSpPr txBox="1"/>
          <p:nvPr>
            <p:ph idx="1" type="body"/>
          </p:nvPr>
        </p:nvSpPr>
        <p:spPr>
          <a:xfrm>
            <a:off x="999332" y="3262075"/>
            <a:ext cx="7994650" cy="309038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n-US" sz="1300"/>
              <a:t>http://www.leren.nl/cursus/persoonlijke-effectiviteit/ret/ineffectieve-gedachten.html</a:t>
            </a:r>
            <a:endParaRPr/>
          </a:p>
          <a:p>
            <a:pPr indent="0" lvl="0" marL="0" rtl="0" algn="l">
              <a:spcBef>
                <a:spcPts val="0"/>
              </a:spcBef>
              <a:spcAft>
                <a:spcPts val="0"/>
              </a:spcAft>
              <a:buNone/>
            </a:pPr>
            <a:r>
              <a:rPr b="1" lang="en-US" sz="1300"/>
              <a:t>Rampdenken</a:t>
            </a:r>
            <a:r>
              <a:rPr lang="en-US" sz="1300"/>
              <a:t>: als er iets gebeurt, dan staat dat gelijk aan een ramp</a:t>
            </a:r>
            <a:endParaRPr/>
          </a:p>
          <a:p>
            <a:pPr indent="0" lvl="0" marL="0" rtl="0" algn="l">
              <a:spcBef>
                <a:spcPts val="0"/>
              </a:spcBef>
              <a:spcAft>
                <a:spcPts val="0"/>
              </a:spcAft>
              <a:buNone/>
            </a:pPr>
            <a:r>
              <a:rPr lang="en-US" sz="1300"/>
              <a:t>“als ............. gebeurt, dan is dat een ramp”</a:t>
            </a:r>
            <a:endParaRPr/>
          </a:p>
          <a:p>
            <a:pPr indent="0" lvl="0" marL="0" rtl="0" algn="l">
              <a:spcBef>
                <a:spcPts val="0"/>
              </a:spcBef>
              <a:spcAft>
                <a:spcPts val="0"/>
              </a:spcAft>
              <a:buNone/>
            </a:pPr>
            <a:r>
              <a:rPr lang="en-US" sz="1300"/>
              <a:t>“als ............. gebeurt, dan is dat verschrikkelijk”</a:t>
            </a:r>
            <a:endParaRPr/>
          </a:p>
          <a:p>
            <a:pPr indent="0" lvl="0" marL="0" rtl="0" algn="l">
              <a:spcBef>
                <a:spcPts val="0"/>
              </a:spcBef>
              <a:spcAft>
                <a:spcPts val="0"/>
              </a:spcAft>
              <a:buNone/>
            </a:pPr>
            <a:r>
              <a:rPr lang="en-US" sz="1300"/>
              <a:t>“als ............. gebeurt, dan overleef ik dat niet”</a:t>
            </a:r>
            <a:endParaRPr/>
          </a:p>
          <a:p>
            <a:pPr indent="0" lvl="0" marL="0" rtl="0" algn="l">
              <a:spcBef>
                <a:spcPts val="0"/>
              </a:spcBef>
              <a:spcAft>
                <a:spcPts val="0"/>
              </a:spcAft>
              <a:buNone/>
            </a:pPr>
            <a:r>
              <a:rPr b="1" lang="en-US" sz="1300"/>
              <a:t>Perfectionisme</a:t>
            </a:r>
            <a:r>
              <a:rPr lang="en-US" sz="1300"/>
              <a:t>: alles wat ik doe, moet helemaal perfect zijn</a:t>
            </a:r>
            <a:endParaRPr/>
          </a:p>
          <a:p>
            <a:pPr indent="0" lvl="0" marL="0" rtl="0" algn="l">
              <a:spcBef>
                <a:spcPts val="0"/>
              </a:spcBef>
              <a:spcAft>
                <a:spcPts val="0"/>
              </a:spcAft>
              <a:buNone/>
            </a:pPr>
            <a:r>
              <a:rPr lang="en-US" sz="1300"/>
              <a:t>“ik MOET altijd alles perfect doen”</a:t>
            </a:r>
            <a:endParaRPr/>
          </a:p>
          <a:p>
            <a:pPr indent="0" lvl="0" marL="0" rtl="0" algn="l">
              <a:spcBef>
                <a:spcPts val="0"/>
              </a:spcBef>
              <a:spcAft>
                <a:spcPts val="0"/>
              </a:spcAft>
              <a:buNone/>
            </a:pPr>
            <a:r>
              <a:rPr lang="en-US" sz="1300"/>
              <a:t>“als ik het niet goed doe, dan ben ik een enorme loser/sukkel/nitwit...”</a:t>
            </a:r>
            <a:endParaRPr/>
          </a:p>
          <a:p>
            <a:pPr indent="0" lvl="0" marL="0" rtl="0" algn="l">
              <a:spcBef>
                <a:spcPts val="0"/>
              </a:spcBef>
              <a:spcAft>
                <a:spcPts val="0"/>
              </a:spcAft>
              <a:buNone/>
            </a:pPr>
            <a:r>
              <a:rPr lang="en-US" sz="1300"/>
              <a:t>“als ik het niet goed doe, dan vergeef ik mezelf dat nooit!”</a:t>
            </a:r>
            <a:endParaRPr/>
          </a:p>
          <a:p>
            <a:pPr indent="0" lvl="0" marL="0" rtl="0" algn="l">
              <a:spcBef>
                <a:spcPts val="0"/>
              </a:spcBef>
              <a:spcAft>
                <a:spcPts val="0"/>
              </a:spcAft>
              <a:buNone/>
            </a:pPr>
            <a:r>
              <a:rPr b="1" lang="en-US" sz="1300"/>
              <a:t>Love-junk</a:t>
            </a:r>
            <a:r>
              <a:rPr lang="en-US" sz="1300"/>
              <a:t>: verslaafd zijn aan de liefde van anderen</a:t>
            </a:r>
            <a:endParaRPr/>
          </a:p>
          <a:p>
            <a:pPr indent="0" lvl="0" marL="0" rtl="0" algn="l">
              <a:spcBef>
                <a:spcPts val="0"/>
              </a:spcBef>
              <a:spcAft>
                <a:spcPts val="0"/>
              </a:spcAft>
              <a:buNone/>
            </a:pPr>
            <a:r>
              <a:rPr lang="en-US" sz="1300"/>
              <a:t>“Iedereen MOET mij aardig vinden”</a:t>
            </a:r>
            <a:endParaRPr/>
          </a:p>
          <a:p>
            <a:pPr indent="0" lvl="0" marL="0" rtl="0" algn="l">
              <a:spcBef>
                <a:spcPts val="0"/>
              </a:spcBef>
              <a:spcAft>
                <a:spcPts val="0"/>
              </a:spcAft>
              <a:buNone/>
            </a:pPr>
            <a:r>
              <a:rPr lang="en-US" sz="1300"/>
              <a:t>“Als iemand mij niet aardig vindt, dan kan ik daar niet mee omgaan”</a:t>
            </a:r>
            <a:endParaRPr/>
          </a:p>
          <a:p>
            <a:pPr indent="0" lvl="0" marL="0" rtl="0" algn="l">
              <a:spcBef>
                <a:spcPts val="0"/>
              </a:spcBef>
              <a:spcAft>
                <a:spcPts val="0"/>
              </a:spcAft>
              <a:buNone/>
            </a:pPr>
            <a:r>
              <a:rPr lang="en-US" sz="1300"/>
              <a:t>“Als mensen mij niet aardig vinden, dan blijft er niets van mij over”</a:t>
            </a:r>
            <a:endParaRPr/>
          </a:p>
          <a:p>
            <a:pPr indent="0" lvl="0" marL="0" rtl="0" algn="l">
              <a:spcBef>
                <a:spcPts val="0"/>
              </a:spcBef>
              <a:spcAft>
                <a:spcPts val="0"/>
              </a:spcAft>
              <a:buNone/>
            </a:pPr>
            <a:r>
              <a:rPr b="1" lang="en-US" sz="1300"/>
              <a:t>Normativisme</a:t>
            </a:r>
            <a:r>
              <a:rPr lang="en-US" sz="1300"/>
              <a:t>: iedereen moet zich aan mijn norm houden en de wereld moet volgens mijn norm in elkaar zitten</a:t>
            </a:r>
            <a:endParaRPr/>
          </a:p>
          <a:p>
            <a:pPr indent="0" lvl="0" marL="0" rtl="0" algn="l">
              <a:spcBef>
                <a:spcPts val="0"/>
              </a:spcBef>
              <a:spcAft>
                <a:spcPts val="0"/>
              </a:spcAft>
              <a:buNone/>
            </a:pPr>
            <a:r>
              <a:rPr lang="en-US" sz="1300"/>
              <a:t>“Iedereen moet met 2 woorden spreken”</a:t>
            </a:r>
            <a:endParaRPr/>
          </a:p>
          <a:p>
            <a:pPr indent="0" lvl="0" marL="0" rtl="0" algn="l">
              <a:spcBef>
                <a:spcPts val="0"/>
              </a:spcBef>
              <a:spcAft>
                <a:spcPts val="0"/>
              </a:spcAft>
              <a:buNone/>
            </a:pPr>
            <a:r>
              <a:rPr lang="en-US" sz="1300"/>
              <a:t>“Dieven zouden niet mogen bestaan”</a:t>
            </a:r>
            <a:endParaRPr/>
          </a:p>
          <a:p>
            <a:pPr indent="0" lvl="0" marL="0" rtl="0" algn="l">
              <a:spcBef>
                <a:spcPts val="0"/>
              </a:spcBef>
              <a:spcAft>
                <a:spcPts val="0"/>
              </a:spcAft>
              <a:buNone/>
            </a:pPr>
            <a:r>
              <a:rPr lang="en-US" sz="1300"/>
              <a:t>“Alle docenten moeten alle studenten gelijk behandelen”</a:t>
            </a:r>
            <a:endParaRPr/>
          </a:p>
          <a:p>
            <a:pPr indent="0" lvl="0" marL="0" rtl="0" algn="l">
              <a:spcBef>
                <a:spcPts val="0"/>
              </a:spcBef>
              <a:spcAft>
                <a:spcPts val="0"/>
              </a:spcAft>
              <a:buNone/>
            </a:pPr>
            <a:r>
              <a:rPr b="1" lang="en-US" sz="1300"/>
              <a:t>Lage frustratietolerantie (LFT)</a:t>
            </a:r>
            <a:r>
              <a:rPr lang="en-US" sz="1300"/>
              <a:t>: letterlijk: niet kunnen omgaan met je eigen frustraties. Dat lukt mij nooit, dat is veel te moeilijk, dat is onverdraaglijk, de wereld is tegen mij.</a:t>
            </a:r>
            <a:endParaRPr/>
          </a:p>
          <a:p>
            <a:pPr indent="0" lvl="0" marL="0" rtl="0" algn="l">
              <a:spcBef>
                <a:spcPts val="0"/>
              </a:spcBef>
              <a:spcAft>
                <a:spcPts val="0"/>
              </a:spcAft>
              <a:buNone/>
            </a:pPr>
            <a:r>
              <a:rPr lang="en-US" sz="1300"/>
              <a:t>“Als.... gebeurt, dan kan ik dat niet verdragen”</a:t>
            </a:r>
            <a:endParaRPr/>
          </a:p>
          <a:p>
            <a:pPr indent="0" lvl="0" marL="0" rtl="0" algn="l">
              <a:spcBef>
                <a:spcPts val="0"/>
              </a:spcBef>
              <a:spcAft>
                <a:spcPts val="0"/>
              </a:spcAft>
              <a:buNone/>
            </a:pPr>
            <a:r>
              <a:rPr lang="en-US" sz="1300"/>
              <a:t>“Iedereen gaat expres in de file staan om mij dwars te zitten”</a:t>
            </a:r>
            <a:endParaRPr/>
          </a:p>
          <a:p>
            <a:pPr indent="0" lvl="0" marL="0" rtl="0" algn="l">
              <a:spcBef>
                <a:spcPts val="0"/>
              </a:spcBef>
              <a:spcAft>
                <a:spcPts val="0"/>
              </a:spcAft>
              <a:buNone/>
            </a:pPr>
            <a:r>
              <a:rPr lang="en-US" sz="1300"/>
              <a:t>“Deze tentamenstof is veel te veel, ik krijg het nooit onder de knie”</a:t>
            </a:r>
            <a:endParaRPr/>
          </a:p>
          <a:p>
            <a:pPr indent="0" lvl="0" marL="0" rtl="0" algn="l">
              <a:spcBef>
                <a:spcPts val="0"/>
              </a:spcBef>
              <a:spcAft>
                <a:spcPts val="0"/>
              </a:spcAft>
              <a:buNone/>
            </a:pPr>
            <a:r>
              <a:t/>
            </a:r>
            <a:endParaRPr/>
          </a:p>
        </p:txBody>
      </p:sp>
      <p:sp>
        <p:nvSpPr>
          <p:cNvPr id="295" name="Google Shape;295;p29:notes"/>
          <p:cNvSpPr txBox="1"/>
          <p:nvPr>
            <p:ph idx="12" type="sldNum"/>
          </p:nvPr>
        </p:nvSpPr>
        <p:spPr>
          <a:xfrm>
            <a:off x="5660565" y="6522958"/>
            <a:ext cx="4330436" cy="343376"/>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3: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6" name="Google Shape;76;p3: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1: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9" name="Google Shape;309;p31: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2: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14" name="Google Shape;314;p32: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3: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23" name="Google Shape;323;p33: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4: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0" name="Google Shape;340;p34: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5: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7" name="Google Shape;347;p35: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6: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53" name="Google Shape;353;p36: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7: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2" name="Google Shape;362;p37: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8: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9" name="Google Shape;369;p38: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9: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4" name="Google Shape;374;p39: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1" name="Google Shape;81;p4: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0: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82" name="Google Shape;382;p40: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1: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0" name="Google Shape;390;p41: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2: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95" name="Google Shape;395;p42: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3: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43:notes"/>
          <p:cNvSpPr txBox="1"/>
          <p:nvPr>
            <p:ph idx="1" type="body"/>
          </p:nvPr>
        </p:nvSpPr>
        <p:spPr>
          <a:xfrm>
            <a:off x="999332" y="3262075"/>
            <a:ext cx="7994650" cy="309038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n-US"/>
              <a:t>In the ‘Leaders Window’ theory of John Beck, 4 leadership styles are identified. They can be explained over the axes of support and direction. S1 = Directive, S2 = Problem Solving, S3 = Developing (or coaching), S4 = Delegating. There is not one right style as the style that should be applied depends on the person you need to lead and to be more precise, the task the person needs to perform. For each task a person has a certain level of ability and motivation and based on this you need to determine how to lead.</a:t>
            </a:r>
            <a:endParaRPr/>
          </a:p>
        </p:txBody>
      </p:sp>
      <p:sp>
        <p:nvSpPr>
          <p:cNvPr id="404" name="Google Shape;404;p43:notes"/>
          <p:cNvSpPr txBox="1"/>
          <p:nvPr>
            <p:ph idx="12" type="sldNum"/>
          </p:nvPr>
        </p:nvSpPr>
        <p:spPr>
          <a:xfrm>
            <a:off x="5660565" y="6522958"/>
            <a:ext cx="4330436" cy="343376"/>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4: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11" name="Google Shape;411;p44: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5: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17" name="Google Shape;417;p45: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6: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24" name="Google Shape;424;p46: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7: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1" name="Google Shape;431;p47: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8: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37" name="Google Shape;437;p48: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9: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46" name="Google Shape;446;p49: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0" name="Google Shape;100;p5: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0: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51" name="Google Shape;451;p50: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1: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p51:notes"/>
          <p:cNvSpPr txBox="1"/>
          <p:nvPr>
            <p:ph idx="1" type="body"/>
          </p:nvPr>
        </p:nvSpPr>
        <p:spPr>
          <a:xfrm>
            <a:off x="999332" y="3262075"/>
            <a:ext cx="7994650" cy="309038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n-US"/>
              <a:t>http://spiraldynamicsintegral.nl/</a:t>
            </a:r>
            <a:endParaRPr/>
          </a:p>
          <a:p>
            <a:pPr indent="0" lvl="0" marL="0" rtl="0" algn="l">
              <a:spcBef>
                <a:spcPts val="0"/>
              </a:spcBef>
              <a:spcAft>
                <a:spcPts val="0"/>
              </a:spcAft>
              <a:buNone/>
            </a:pPr>
            <a:r>
              <a:t/>
            </a:r>
            <a:endParaRPr/>
          </a:p>
        </p:txBody>
      </p:sp>
      <p:sp>
        <p:nvSpPr>
          <p:cNvPr id="460" name="Google Shape;460;p51:notes"/>
          <p:cNvSpPr txBox="1"/>
          <p:nvPr>
            <p:ph idx="12" type="sldNum"/>
          </p:nvPr>
        </p:nvSpPr>
        <p:spPr>
          <a:xfrm>
            <a:off x="5660565" y="6522958"/>
            <a:ext cx="4330436" cy="343376"/>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52: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67" name="Google Shape;467;p52: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3: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72" name="Google Shape;472;p53: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4: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80" name="Google Shape;480;p54: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5: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87" name="Google Shape;487;p55: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6: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94" name="Google Shape;494;p56: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57: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03" name="Google Shape;503;p57: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8: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11" name="Google Shape;511;p58: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8" name="Google Shape;108;p6: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16" name="Google Shape;116;p7: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21" name="Google Shape;121;p8: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9:notes"/>
          <p:cNvSpPr txBox="1"/>
          <p:nvPr>
            <p:ph idx="1" type="body"/>
          </p:nvPr>
        </p:nvSpPr>
        <p:spPr>
          <a:xfrm>
            <a:off x="999332" y="3262075"/>
            <a:ext cx="7994650" cy="309038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29" name="Google Shape;129;p9:notes"/>
          <p:cNvSpPr/>
          <p:nvPr>
            <p:ph idx="2" type="sldImg"/>
          </p:nvPr>
        </p:nvSpPr>
        <p:spPr>
          <a:xfrm>
            <a:off x="3281363" y="515938"/>
            <a:ext cx="3430587" cy="25733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Black Signature">
  <p:cSld name="Title Slide with Black Signature">
    <p:spTree>
      <p:nvGrpSpPr>
        <p:cNvPr id="12" name="Shape 12"/>
        <p:cNvGrpSpPr/>
        <p:nvPr/>
      </p:nvGrpSpPr>
      <p:grpSpPr>
        <a:xfrm>
          <a:off x="0" y="0"/>
          <a:ext cx="0" cy="0"/>
          <a:chOff x="0" y="0"/>
          <a:chExt cx="0" cy="0"/>
        </a:xfrm>
      </p:grpSpPr>
      <p:pic>
        <p:nvPicPr>
          <p:cNvPr descr="95763949_22_Crop.jpg" id="13" name="Google Shape;13;p60"/>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4" name="Google Shape;14;p60"/>
          <p:cNvSpPr txBox="1"/>
          <p:nvPr>
            <p:ph idx="1" type="body"/>
          </p:nvPr>
        </p:nvSpPr>
        <p:spPr>
          <a:xfrm>
            <a:off x="458788" y="4659314"/>
            <a:ext cx="4024312" cy="1758950"/>
          </a:xfrm>
          <a:prstGeom prst="rect">
            <a:avLst/>
          </a:prstGeom>
          <a:noFill/>
          <a:ln>
            <a:noFill/>
          </a:ln>
        </p:spPr>
        <p:txBody>
          <a:bodyPr anchorCtr="0" anchor="t" bIns="0" lIns="0" spcFirstLastPara="1" rIns="0" wrap="square" tIns="0">
            <a:noAutofit/>
          </a:bodyPr>
          <a:lstStyle>
            <a:lvl1pPr indent="-228600" lvl="0" marL="457200" algn="l">
              <a:lnSpc>
                <a:spcPct val="108333"/>
              </a:lnSpc>
              <a:spcBef>
                <a:spcPts val="0"/>
              </a:spcBef>
              <a:spcAft>
                <a:spcPts val="0"/>
              </a:spcAft>
              <a:buSzPts val="2880"/>
              <a:buNone/>
              <a:defRPr sz="3600">
                <a:solidFill>
                  <a:schemeClr val="dk1"/>
                </a:solidFill>
              </a:defRPr>
            </a:lvl1pPr>
            <a:lvl2pPr indent="-228600" lvl="1" marL="914400" algn="l">
              <a:lnSpc>
                <a:spcPct val="100000"/>
              </a:lnSpc>
              <a:spcBef>
                <a:spcPts val="624"/>
              </a:spcBef>
              <a:spcAft>
                <a:spcPts val="0"/>
              </a:spcAft>
              <a:buSzPts val="1520"/>
              <a:buNone/>
              <a:defRPr sz="1900">
                <a:solidFill>
                  <a:schemeClr val="lt1"/>
                </a:solidFill>
              </a:defRPr>
            </a:lvl2pPr>
            <a:lvl3pPr indent="-228600" lvl="2" marL="1371600" algn="l">
              <a:lnSpc>
                <a:spcPct val="100000"/>
              </a:lnSpc>
              <a:spcBef>
                <a:spcPts val="576"/>
              </a:spcBef>
              <a:spcAft>
                <a:spcPts val="0"/>
              </a:spcAft>
              <a:buSzPts val="1600"/>
              <a:buNone/>
              <a:defRPr/>
            </a:lvl3pPr>
            <a:lvl4pPr indent="-320039" lvl="3" marL="1828800" algn="l">
              <a:lnSpc>
                <a:spcPct val="100000"/>
              </a:lnSpc>
              <a:spcBef>
                <a:spcPts val="528"/>
              </a:spcBef>
              <a:spcAft>
                <a:spcPts val="0"/>
              </a:spcAft>
              <a:buSzPts val="1440"/>
              <a:buChar char="–"/>
              <a:defRPr/>
            </a:lvl4pPr>
            <a:lvl5pPr indent="-320039" lvl="4" marL="2286000" algn="l">
              <a:lnSpc>
                <a:spcPct val="100000"/>
              </a:lnSpc>
              <a:spcBef>
                <a:spcPts val="480"/>
              </a:spcBef>
              <a:spcAft>
                <a:spcPts val="0"/>
              </a:spcAft>
              <a:buSzPts val="144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15" name="Google Shape;15;p60"/>
          <p:cNvCxnSpPr/>
          <p:nvPr/>
        </p:nvCxnSpPr>
        <p:spPr>
          <a:xfrm>
            <a:off x="457200" y="1159234"/>
            <a:ext cx="8686800" cy="0"/>
          </a:xfrm>
          <a:prstGeom prst="straightConnector1">
            <a:avLst/>
          </a:prstGeom>
          <a:noFill/>
          <a:ln cap="flat" cmpd="sng" w="12700">
            <a:solidFill>
              <a:schemeClr val="dk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69"/>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lvl1pPr lvl="0" algn="l">
              <a:lnSpc>
                <a:spcPct val="144444"/>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69"/>
          <p:cNvSpPr txBox="1"/>
          <p:nvPr>
            <p:ph idx="1" type="body"/>
          </p:nvPr>
        </p:nvSpPr>
        <p:spPr>
          <a:xfrm>
            <a:off x="457200" y="1600200"/>
            <a:ext cx="4038600" cy="4525963"/>
          </a:xfrm>
          <a:prstGeom prst="rect">
            <a:avLst/>
          </a:prstGeom>
          <a:noFill/>
          <a:ln>
            <a:noFill/>
          </a:ln>
        </p:spPr>
        <p:txBody>
          <a:bodyPr anchorCtr="0" anchor="t" bIns="0" lIns="0" spcFirstLastPara="1" rIns="0" wrap="square" tIns="0">
            <a:normAutofit/>
          </a:bodyPr>
          <a:lstStyle>
            <a:lvl1pPr indent="-370840" lvl="0" marL="457200" algn="l">
              <a:lnSpc>
                <a:spcPct val="100000"/>
              </a:lnSpc>
              <a:spcBef>
                <a:spcPts val="1200"/>
              </a:spcBef>
              <a:spcAft>
                <a:spcPts val="0"/>
              </a:spcAft>
              <a:buSzPts val="2240"/>
              <a:buChar char="•"/>
              <a:defRPr sz="2800"/>
            </a:lvl1pPr>
            <a:lvl2pPr indent="-350519" lvl="1" marL="914400" algn="l">
              <a:lnSpc>
                <a:spcPct val="100000"/>
              </a:lnSpc>
              <a:spcBef>
                <a:spcPts val="624"/>
              </a:spcBef>
              <a:spcAft>
                <a:spcPts val="0"/>
              </a:spcAft>
              <a:buSzPts val="1920"/>
              <a:buChar char="–"/>
              <a:defRPr sz="2400"/>
            </a:lvl2pPr>
            <a:lvl3pPr indent="-330200" lvl="2" marL="1371600" algn="l">
              <a:lnSpc>
                <a:spcPct val="100000"/>
              </a:lnSpc>
              <a:spcBef>
                <a:spcPts val="576"/>
              </a:spcBef>
              <a:spcAft>
                <a:spcPts val="0"/>
              </a:spcAft>
              <a:buSzPts val="1600"/>
              <a:buChar char="•"/>
              <a:defRPr sz="2000"/>
            </a:lvl3pPr>
            <a:lvl4pPr indent="-320039" lvl="3" marL="1828800" algn="l">
              <a:lnSpc>
                <a:spcPct val="100000"/>
              </a:lnSpc>
              <a:spcBef>
                <a:spcPts val="528"/>
              </a:spcBef>
              <a:spcAft>
                <a:spcPts val="0"/>
              </a:spcAft>
              <a:buSzPts val="1440"/>
              <a:buChar char="–"/>
              <a:defRPr sz="1800"/>
            </a:lvl4pPr>
            <a:lvl5pPr indent="-320039" lvl="4" marL="2286000" algn="l">
              <a:lnSpc>
                <a:spcPct val="100000"/>
              </a:lnSpc>
              <a:spcBef>
                <a:spcPts val="480"/>
              </a:spcBef>
              <a:spcAft>
                <a:spcPts val="0"/>
              </a:spcAft>
              <a:buSzPts val="144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9" name="Google Shape;59;p69"/>
          <p:cNvSpPr txBox="1"/>
          <p:nvPr>
            <p:ph idx="2" type="body"/>
          </p:nvPr>
        </p:nvSpPr>
        <p:spPr>
          <a:xfrm>
            <a:off x="4648200" y="1600200"/>
            <a:ext cx="4038600" cy="4525963"/>
          </a:xfrm>
          <a:prstGeom prst="rect">
            <a:avLst/>
          </a:prstGeom>
          <a:noFill/>
          <a:ln>
            <a:noFill/>
          </a:ln>
        </p:spPr>
        <p:txBody>
          <a:bodyPr anchorCtr="0" anchor="t" bIns="0" lIns="0" spcFirstLastPara="1" rIns="0" wrap="square" tIns="0">
            <a:normAutofit/>
          </a:bodyPr>
          <a:lstStyle>
            <a:lvl1pPr indent="-370840" lvl="0" marL="457200" algn="l">
              <a:lnSpc>
                <a:spcPct val="100000"/>
              </a:lnSpc>
              <a:spcBef>
                <a:spcPts val="1200"/>
              </a:spcBef>
              <a:spcAft>
                <a:spcPts val="0"/>
              </a:spcAft>
              <a:buSzPts val="2240"/>
              <a:buChar char="•"/>
              <a:defRPr sz="2800"/>
            </a:lvl1pPr>
            <a:lvl2pPr indent="-350519" lvl="1" marL="914400" algn="l">
              <a:lnSpc>
                <a:spcPct val="100000"/>
              </a:lnSpc>
              <a:spcBef>
                <a:spcPts val="624"/>
              </a:spcBef>
              <a:spcAft>
                <a:spcPts val="0"/>
              </a:spcAft>
              <a:buSzPts val="1920"/>
              <a:buChar char="–"/>
              <a:defRPr sz="2400"/>
            </a:lvl2pPr>
            <a:lvl3pPr indent="-330200" lvl="2" marL="1371600" algn="l">
              <a:lnSpc>
                <a:spcPct val="100000"/>
              </a:lnSpc>
              <a:spcBef>
                <a:spcPts val="576"/>
              </a:spcBef>
              <a:spcAft>
                <a:spcPts val="0"/>
              </a:spcAft>
              <a:buSzPts val="1600"/>
              <a:buChar char="•"/>
              <a:defRPr sz="2000"/>
            </a:lvl3pPr>
            <a:lvl4pPr indent="-320039" lvl="3" marL="1828800" algn="l">
              <a:lnSpc>
                <a:spcPct val="100000"/>
              </a:lnSpc>
              <a:spcBef>
                <a:spcPts val="528"/>
              </a:spcBef>
              <a:spcAft>
                <a:spcPts val="0"/>
              </a:spcAft>
              <a:buSzPts val="1440"/>
              <a:buChar char="–"/>
              <a:defRPr sz="1800"/>
            </a:lvl4pPr>
            <a:lvl5pPr indent="-320039" lvl="4" marL="2286000" algn="l">
              <a:lnSpc>
                <a:spcPct val="100000"/>
              </a:lnSpc>
              <a:spcBef>
                <a:spcPts val="480"/>
              </a:spcBef>
              <a:spcAft>
                <a:spcPts val="0"/>
              </a:spcAft>
              <a:buSzPts val="144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0" name="Google Shape;60;p6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6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6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cSld name="Divider Slide ">
    <p:bg>
      <p:bgPr>
        <a:solidFill>
          <a:srgbClr val="D98029"/>
        </a:solidFill>
      </p:bgPr>
    </p:bg>
    <p:spTree>
      <p:nvGrpSpPr>
        <p:cNvPr id="16" name="Shape 16"/>
        <p:cNvGrpSpPr/>
        <p:nvPr/>
      </p:nvGrpSpPr>
      <p:grpSpPr>
        <a:xfrm>
          <a:off x="0" y="0"/>
          <a:ext cx="0" cy="0"/>
          <a:chOff x="0" y="0"/>
          <a:chExt cx="0" cy="0"/>
        </a:xfrm>
      </p:grpSpPr>
      <p:sp>
        <p:nvSpPr>
          <p:cNvPr id="17" name="Google Shape;17;p61"/>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lvl1pPr indent="-228600" lvl="0" marL="457200" algn="l">
              <a:lnSpc>
                <a:spcPct val="97500"/>
              </a:lnSpc>
              <a:spcBef>
                <a:spcPts val="0"/>
              </a:spcBef>
              <a:spcAft>
                <a:spcPts val="0"/>
              </a:spcAft>
              <a:buSzPts val="3200"/>
              <a:buNone/>
              <a:defRPr b="0" sz="4000">
                <a:solidFill>
                  <a:schemeClr val="lt1"/>
                </a:solidFill>
              </a:defRPr>
            </a:lvl1pPr>
            <a:lvl2pPr indent="-228600" lvl="1" marL="914400" algn="l">
              <a:lnSpc>
                <a:spcPct val="100000"/>
              </a:lnSpc>
              <a:spcBef>
                <a:spcPts val="624"/>
              </a:spcBef>
              <a:spcAft>
                <a:spcPts val="0"/>
              </a:spcAft>
              <a:buSzPts val="1520"/>
              <a:buNone/>
              <a:defRPr sz="1900">
                <a:solidFill>
                  <a:schemeClr val="lt1"/>
                </a:solidFill>
              </a:defRPr>
            </a:lvl2pPr>
            <a:lvl3pPr indent="-228600" lvl="2" marL="1371600" algn="l">
              <a:lnSpc>
                <a:spcPct val="100000"/>
              </a:lnSpc>
              <a:spcBef>
                <a:spcPts val="576"/>
              </a:spcBef>
              <a:spcAft>
                <a:spcPts val="0"/>
              </a:spcAft>
              <a:buSzPts val="1600"/>
              <a:buNone/>
              <a:defRPr/>
            </a:lvl3pPr>
            <a:lvl4pPr indent="-320039" lvl="3" marL="1828800" algn="l">
              <a:lnSpc>
                <a:spcPct val="100000"/>
              </a:lnSpc>
              <a:spcBef>
                <a:spcPts val="528"/>
              </a:spcBef>
              <a:spcAft>
                <a:spcPts val="0"/>
              </a:spcAft>
              <a:buSzPts val="1440"/>
              <a:buChar char="–"/>
              <a:defRPr/>
            </a:lvl4pPr>
            <a:lvl5pPr indent="-320039" lvl="4" marL="2286000" algn="l">
              <a:lnSpc>
                <a:spcPct val="100000"/>
              </a:lnSpc>
              <a:spcBef>
                <a:spcPts val="480"/>
              </a:spcBef>
              <a:spcAft>
                <a:spcPts val="0"/>
              </a:spcAft>
              <a:buSzPts val="144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18" name="Shape 18"/>
        <p:cNvGrpSpPr/>
        <p:nvPr/>
      </p:nvGrpSpPr>
      <p:grpSpPr>
        <a:xfrm>
          <a:off x="0" y="0"/>
          <a:ext cx="0" cy="0"/>
          <a:chOff x="0" y="0"/>
          <a:chExt cx="0" cy="0"/>
        </a:xfrm>
      </p:grpSpPr>
      <p:sp>
        <p:nvSpPr>
          <p:cNvPr id="19" name="Google Shape;19;p62"/>
          <p:cNvSpPr txBox="1"/>
          <p:nvPr>
            <p:ph idx="1" type="body"/>
          </p:nvPr>
        </p:nvSpPr>
        <p:spPr>
          <a:xfrm>
            <a:off x="457201" y="1381125"/>
            <a:ext cx="8228012" cy="4824414"/>
          </a:xfrm>
          <a:prstGeom prst="rect">
            <a:avLst/>
          </a:prstGeom>
          <a:noFill/>
          <a:ln>
            <a:noFill/>
          </a:ln>
        </p:spPr>
        <p:txBody>
          <a:bodyPr anchorCtr="0" anchor="t" bIns="0" lIns="0" spcFirstLastPara="1" rIns="0" wrap="square" tIns="0">
            <a:normAutofit/>
          </a:bodyPr>
          <a:lstStyle>
            <a:lvl1pPr indent="-320040" lvl="0" marL="457200" algn="l">
              <a:lnSpc>
                <a:spcPct val="100000"/>
              </a:lnSpc>
              <a:spcBef>
                <a:spcPts val="1200"/>
              </a:spcBef>
              <a:spcAft>
                <a:spcPts val="0"/>
              </a:spcAft>
              <a:buSzPts val="1440"/>
              <a:buChar char="•"/>
              <a:defRPr/>
            </a:lvl1pPr>
            <a:lvl2pPr indent="-350519" lvl="1" marL="914400" algn="l">
              <a:lnSpc>
                <a:spcPct val="100000"/>
              </a:lnSpc>
              <a:spcBef>
                <a:spcPts val="624"/>
              </a:spcBef>
              <a:spcAft>
                <a:spcPts val="0"/>
              </a:spcAft>
              <a:buSzPts val="1920"/>
              <a:buChar char="–"/>
              <a:defRPr/>
            </a:lvl2pPr>
            <a:lvl3pPr indent="-330200" lvl="2" marL="1371600" algn="l">
              <a:lnSpc>
                <a:spcPct val="100000"/>
              </a:lnSpc>
              <a:spcBef>
                <a:spcPts val="576"/>
              </a:spcBef>
              <a:spcAft>
                <a:spcPts val="0"/>
              </a:spcAft>
              <a:buSzPts val="1600"/>
              <a:buChar char="•"/>
              <a:defRPr/>
            </a:lvl3pPr>
            <a:lvl4pPr indent="-320039" lvl="3" marL="1828800" algn="l">
              <a:lnSpc>
                <a:spcPct val="100000"/>
              </a:lnSpc>
              <a:spcBef>
                <a:spcPts val="528"/>
              </a:spcBef>
              <a:spcAft>
                <a:spcPts val="0"/>
              </a:spcAft>
              <a:buSzPts val="1440"/>
              <a:buChar char="–"/>
              <a:defRPr/>
            </a:lvl4pPr>
            <a:lvl5pPr indent="-320039" lvl="4" marL="2286000" algn="l">
              <a:lnSpc>
                <a:spcPct val="100000"/>
              </a:lnSpc>
              <a:spcBef>
                <a:spcPts val="480"/>
              </a:spcBef>
              <a:spcAft>
                <a:spcPts val="0"/>
              </a:spcAft>
              <a:buSzPts val="144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cxnSp>
        <p:nvCxnSpPr>
          <p:cNvPr id="20" name="Google Shape;20;p62"/>
          <p:cNvCxnSpPr/>
          <p:nvPr/>
        </p:nvCxnSpPr>
        <p:spPr>
          <a:xfrm>
            <a:off x="457994" y="1162050"/>
            <a:ext cx="8686006" cy="0"/>
          </a:xfrm>
          <a:prstGeom prst="straightConnector1">
            <a:avLst/>
          </a:prstGeom>
          <a:noFill/>
          <a:ln cap="flat" cmpd="sng" w="12700">
            <a:solidFill>
              <a:srgbClr val="00BBEE"/>
            </a:solidFill>
            <a:prstDash val="solid"/>
            <a:round/>
            <a:headEnd len="sm" w="sm" type="none"/>
            <a:tailEnd len="sm" w="sm" type="none"/>
          </a:ln>
        </p:spPr>
      </p:cxnSp>
      <p:sp>
        <p:nvSpPr>
          <p:cNvPr id="21" name="Google Shape;21;p62"/>
          <p:cNvSpPr txBox="1"/>
          <p:nvPr/>
        </p:nvSpPr>
        <p:spPr>
          <a:xfrm>
            <a:off x="444500" y="6572250"/>
            <a:ext cx="2573227" cy="230832"/>
          </a:xfrm>
          <a:prstGeom prst="rect">
            <a:avLst/>
          </a:prstGeom>
          <a:noFill/>
          <a:ln>
            <a:noFill/>
          </a:ln>
        </p:spPr>
        <p:txBody>
          <a:bodyPr anchorCtr="0" anchor="t" bIns="45700" lIns="0" spcFirstLastPara="1" rIns="91425" wrap="square" tIns="45700">
            <a:spAutoFit/>
          </a:bodyPr>
          <a:lstStyle/>
          <a:p>
            <a:pPr indent="0" lvl="0" marL="0" marR="0" rtl="0" algn="ctr">
              <a:spcBef>
                <a:spcPts val="0"/>
              </a:spcBef>
              <a:spcAft>
                <a:spcPts val="0"/>
              </a:spcAft>
              <a:buNone/>
            </a:pPr>
            <a:r>
              <a:rPr b="0" i="0" lang="en-US" sz="900" u="none" cap="none" strike="noStrike">
                <a:solidFill>
                  <a:srgbClr val="7F7F7F"/>
                </a:solidFill>
                <a:latin typeface="Arial"/>
                <a:ea typeface="Arial"/>
                <a:cs typeface="Arial"/>
                <a:sym typeface="Arial"/>
              </a:rPr>
              <a:t>The search for how things work…</a:t>
            </a:r>
            <a:endParaRPr b="0" i="0" sz="900" u="none" cap="none" strike="noStrike">
              <a:solidFill>
                <a:srgbClr val="7F7F7F"/>
              </a:solidFill>
              <a:latin typeface="Arial"/>
              <a:ea typeface="Arial"/>
              <a:cs typeface="Arial"/>
              <a:sym typeface="Arial"/>
            </a:endParaRPr>
          </a:p>
        </p:txBody>
      </p:sp>
      <p:sp>
        <p:nvSpPr>
          <p:cNvPr id="22" name="Google Shape;22;p62"/>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lvl1pPr lvl="0" algn="l">
              <a:lnSpc>
                <a:spcPct val="144444"/>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2"/>
          <p:cNvSpPr txBox="1"/>
          <p:nvPr/>
        </p:nvSpPr>
        <p:spPr>
          <a:xfrm>
            <a:off x="8144698" y="6562940"/>
            <a:ext cx="536400" cy="244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Content">
  <p:cSld name="Title and 2-Content">
    <p:spTree>
      <p:nvGrpSpPr>
        <p:cNvPr id="24" name="Shape 24"/>
        <p:cNvGrpSpPr/>
        <p:nvPr/>
      </p:nvGrpSpPr>
      <p:grpSpPr>
        <a:xfrm>
          <a:off x="0" y="0"/>
          <a:ext cx="0" cy="0"/>
          <a:chOff x="0" y="0"/>
          <a:chExt cx="0" cy="0"/>
        </a:xfrm>
      </p:grpSpPr>
      <p:sp>
        <p:nvSpPr>
          <p:cNvPr id="25" name="Google Shape;25;p63"/>
          <p:cNvSpPr txBox="1"/>
          <p:nvPr>
            <p:ph idx="1" type="body"/>
          </p:nvPr>
        </p:nvSpPr>
        <p:spPr>
          <a:xfrm>
            <a:off x="457201" y="1381125"/>
            <a:ext cx="4025899" cy="4824414"/>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200"/>
              </a:spcBef>
              <a:spcAft>
                <a:spcPts val="0"/>
              </a:spcAft>
              <a:buSzPts val="1600"/>
              <a:buChar char="•"/>
              <a:defRPr sz="2000"/>
            </a:lvl1pPr>
            <a:lvl2pPr indent="-320040" lvl="1" marL="914400" algn="l">
              <a:lnSpc>
                <a:spcPct val="100000"/>
              </a:lnSpc>
              <a:spcBef>
                <a:spcPts val="624"/>
              </a:spcBef>
              <a:spcAft>
                <a:spcPts val="0"/>
              </a:spcAft>
              <a:buSzPts val="1440"/>
              <a:buChar char="–"/>
              <a:defRPr sz="1800"/>
            </a:lvl2pPr>
            <a:lvl3pPr indent="-309880" lvl="2" marL="1371600" algn="l">
              <a:lnSpc>
                <a:spcPct val="100000"/>
              </a:lnSpc>
              <a:spcBef>
                <a:spcPts val="576"/>
              </a:spcBef>
              <a:spcAft>
                <a:spcPts val="0"/>
              </a:spcAft>
              <a:buSzPts val="1280"/>
              <a:buChar char="•"/>
              <a:defRPr sz="1600"/>
            </a:lvl3pPr>
            <a:lvl4pPr indent="-299719" lvl="3" marL="1828800" algn="l">
              <a:lnSpc>
                <a:spcPct val="100000"/>
              </a:lnSpc>
              <a:spcBef>
                <a:spcPts val="528"/>
              </a:spcBef>
              <a:spcAft>
                <a:spcPts val="0"/>
              </a:spcAft>
              <a:buSzPts val="1120"/>
              <a:buChar char="–"/>
              <a:defRPr sz="1400"/>
            </a:lvl4pPr>
            <a:lvl5pPr indent="-289560" lvl="4" marL="2286000" algn="l">
              <a:lnSpc>
                <a:spcPct val="100000"/>
              </a:lnSpc>
              <a:spcBef>
                <a:spcPts val="480"/>
              </a:spcBef>
              <a:spcAft>
                <a:spcPts val="0"/>
              </a:spcAft>
              <a:buSzPts val="960"/>
              <a:buChar char="•"/>
              <a:defRPr sz="12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63"/>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200"/>
              </a:spcBef>
              <a:spcAft>
                <a:spcPts val="0"/>
              </a:spcAft>
              <a:buSzPts val="1600"/>
              <a:buChar char="•"/>
              <a:defRPr sz="2000"/>
            </a:lvl1pPr>
            <a:lvl2pPr indent="-320040" lvl="1" marL="914400" algn="l">
              <a:lnSpc>
                <a:spcPct val="100000"/>
              </a:lnSpc>
              <a:spcBef>
                <a:spcPts val="624"/>
              </a:spcBef>
              <a:spcAft>
                <a:spcPts val="0"/>
              </a:spcAft>
              <a:buSzPts val="1440"/>
              <a:buChar char="–"/>
              <a:defRPr sz="1800"/>
            </a:lvl2pPr>
            <a:lvl3pPr indent="-309880" lvl="2" marL="1371600" algn="l">
              <a:lnSpc>
                <a:spcPct val="100000"/>
              </a:lnSpc>
              <a:spcBef>
                <a:spcPts val="576"/>
              </a:spcBef>
              <a:spcAft>
                <a:spcPts val="0"/>
              </a:spcAft>
              <a:buSzPts val="1280"/>
              <a:buChar char="•"/>
              <a:defRPr sz="1600"/>
            </a:lvl3pPr>
            <a:lvl4pPr indent="-299719" lvl="3" marL="1828800" algn="l">
              <a:lnSpc>
                <a:spcPct val="100000"/>
              </a:lnSpc>
              <a:spcBef>
                <a:spcPts val="528"/>
              </a:spcBef>
              <a:spcAft>
                <a:spcPts val="0"/>
              </a:spcAft>
              <a:buSzPts val="1120"/>
              <a:buChar char="–"/>
              <a:defRPr sz="1400"/>
            </a:lvl4pPr>
            <a:lvl5pPr indent="-289560" lvl="4" marL="2286000" algn="l">
              <a:lnSpc>
                <a:spcPct val="100000"/>
              </a:lnSpc>
              <a:spcBef>
                <a:spcPts val="480"/>
              </a:spcBef>
              <a:spcAft>
                <a:spcPts val="0"/>
              </a:spcAft>
              <a:buSzPts val="960"/>
              <a:buChar char="•"/>
              <a:defRPr sz="12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63"/>
          <p:cNvSpPr txBox="1"/>
          <p:nvPr/>
        </p:nvSpPr>
        <p:spPr>
          <a:xfrm>
            <a:off x="444500" y="6572250"/>
            <a:ext cx="2573227" cy="230832"/>
          </a:xfrm>
          <a:prstGeom prst="rect">
            <a:avLst/>
          </a:prstGeom>
          <a:noFill/>
          <a:ln>
            <a:noFill/>
          </a:ln>
        </p:spPr>
        <p:txBody>
          <a:bodyPr anchorCtr="0" anchor="t" bIns="45700" lIns="0" spcFirstLastPara="1" rIns="91425" wrap="square" tIns="45700">
            <a:spAutoFit/>
          </a:bodyPr>
          <a:lstStyle/>
          <a:p>
            <a:pPr indent="0" lvl="0" marL="0" marR="0" rtl="0" algn="ctr">
              <a:spcBef>
                <a:spcPts val="0"/>
              </a:spcBef>
              <a:spcAft>
                <a:spcPts val="0"/>
              </a:spcAft>
              <a:buNone/>
            </a:pPr>
            <a:r>
              <a:rPr b="0" i="0" lang="en-US" sz="900" u="none" cap="none" strike="noStrike">
                <a:solidFill>
                  <a:srgbClr val="7F7F7F"/>
                </a:solidFill>
                <a:latin typeface="Arial"/>
                <a:ea typeface="Arial"/>
                <a:cs typeface="Arial"/>
                <a:sym typeface="Arial"/>
              </a:rPr>
              <a:t>Remi Kristelijn – the search for how things work</a:t>
            </a:r>
            <a:endParaRPr b="0" i="0" sz="900" u="none" cap="none" strike="noStrike">
              <a:solidFill>
                <a:srgbClr val="7F7F7F"/>
              </a:solidFill>
              <a:latin typeface="Arial"/>
              <a:ea typeface="Arial"/>
              <a:cs typeface="Arial"/>
              <a:sym typeface="Arial"/>
            </a:endParaRPr>
          </a:p>
        </p:txBody>
      </p:sp>
      <p:cxnSp>
        <p:nvCxnSpPr>
          <p:cNvPr id="28" name="Google Shape;28;p63"/>
          <p:cNvCxnSpPr/>
          <p:nvPr/>
        </p:nvCxnSpPr>
        <p:spPr>
          <a:xfrm>
            <a:off x="457994" y="1162050"/>
            <a:ext cx="8686006" cy="0"/>
          </a:xfrm>
          <a:prstGeom prst="straightConnector1">
            <a:avLst/>
          </a:prstGeom>
          <a:noFill/>
          <a:ln cap="flat" cmpd="sng" w="12700">
            <a:solidFill>
              <a:srgbClr val="00BBEE"/>
            </a:solidFill>
            <a:prstDash val="solid"/>
            <a:round/>
            <a:headEnd len="sm" w="sm" type="none"/>
            <a:tailEnd len="sm" w="sm" type="none"/>
          </a:ln>
        </p:spPr>
      </p:cxnSp>
      <p:sp>
        <p:nvSpPr>
          <p:cNvPr id="29" name="Google Shape;29;p63"/>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lvl1pPr lvl="0" algn="l">
              <a:lnSpc>
                <a:spcPct val="144444"/>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63"/>
          <p:cNvSpPr txBox="1"/>
          <p:nvPr/>
        </p:nvSpPr>
        <p:spPr>
          <a:xfrm>
            <a:off x="8144698" y="6562940"/>
            <a:ext cx="536400" cy="244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b="0" i="0" lang="en-US" sz="900" u="none" cap="none" strike="noStrike">
                <a:solidFill>
                  <a:srgbClr val="7F7F7F"/>
                </a:solidFill>
                <a:latin typeface="Arial"/>
                <a:ea typeface="Arial"/>
                <a:cs typeface="Arial"/>
                <a:sym typeface="Arial"/>
              </a:rPr>
              <a:t>‹#›</a:t>
            </a:fld>
            <a:endParaRPr b="0" i="0" sz="900" u="none" cap="none" strike="noStrike">
              <a:solidFill>
                <a:srgbClr val="7F7F7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Paragraphs">
  <p:cSld name="Title and Paragraphs">
    <p:spTree>
      <p:nvGrpSpPr>
        <p:cNvPr id="31" name="Shape 31"/>
        <p:cNvGrpSpPr/>
        <p:nvPr/>
      </p:nvGrpSpPr>
      <p:grpSpPr>
        <a:xfrm>
          <a:off x="0" y="0"/>
          <a:ext cx="0" cy="0"/>
          <a:chOff x="0" y="0"/>
          <a:chExt cx="0" cy="0"/>
        </a:xfrm>
      </p:grpSpPr>
      <p:sp>
        <p:nvSpPr>
          <p:cNvPr id="32" name="Google Shape;32;p64"/>
          <p:cNvSpPr txBox="1"/>
          <p:nvPr>
            <p:ph idx="1" type="body"/>
          </p:nvPr>
        </p:nvSpPr>
        <p:spPr>
          <a:xfrm>
            <a:off x="457201" y="1381125"/>
            <a:ext cx="8228012" cy="4824414"/>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200"/>
              </a:spcBef>
              <a:spcAft>
                <a:spcPts val="0"/>
              </a:spcAft>
              <a:buSzPts val="1920"/>
              <a:buNone/>
              <a:defRPr b="1" sz="2400">
                <a:solidFill>
                  <a:srgbClr val="00BBEE"/>
                </a:solidFill>
              </a:defRPr>
            </a:lvl1pPr>
            <a:lvl2pPr indent="-350519" lvl="1" marL="914400" algn="l">
              <a:lnSpc>
                <a:spcPct val="100000"/>
              </a:lnSpc>
              <a:spcBef>
                <a:spcPts val="624"/>
              </a:spcBef>
              <a:spcAft>
                <a:spcPts val="0"/>
              </a:spcAft>
              <a:buSzPts val="1920"/>
              <a:buFont typeface="Arial"/>
              <a:buChar char="•"/>
              <a:defRPr/>
            </a:lvl2pPr>
            <a:lvl3pPr indent="-330200" lvl="2" marL="1371600" algn="l">
              <a:lnSpc>
                <a:spcPct val="100000"/>
              </a:lnSpc>
              <a:spcBef>
                <a:spcPts val="576"/>
              </a:spcBef>
              <a:spcAft>
                <a:spcPts val="0"/>
              </a:spcAft>
              <a:buSzPts val="1600"/>
              <a:buFont typeface="Arial"/>
              <a:buChar char="–"/>
              <a:defRPr/>
            </a:lvl3pPr>
            <a:lvl4pPr indent="-320039" lvl="3" marL="1828800" algn="l">
              <a:lnSpc>
                <a:spcPct val="100000"/>
              </a:lnSpc>
              <a:spcBef>
                <a:spcPts val="528"/>
              </a:spcBef>
              <a:spcAft>
                <a:spcPts val="0"/>
              </a:spcAft>
              <a:buSzPts val="1440"/>
              <a:buFont typeface="Arial"/>
              <a:buChar char="•"/>
              <a:defRPr/>
            </a:lvl4pPr>
            <a:lvl5pPr indent="-309879" lvl="4" marL="2286000" algn="l">
              <a:lnSpc>
                <a:spcPct val="100000"/>
              </a:lnSpc>
              <a:spcBef>
                <a:spcPts val="480"/>
              </a:spcBef>
              <a:spcAft>
                <a:spcPts val="0"/>
              </a:spcAft>
              <a:buSzPts val="1280"/>
              <a:buFont typeface="Arial"/>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64"/>
          <p:cNvSpPr txBox="1"/>
          <p:nvPr/>
        </p:nvSpPr>
        <p:spPr>
          <a:xfrm>
            <a:off x="444500" y="6572250"/>
            <a:ext cx="2573227" cy="230832"/>
          </a:xfrm>
          <a:prstGeom prst="rect">
            <a:avLst/>
          </a:prstGeom>
          <a:noFill/>
          <a:ln>
            <a:noFill/>
          </a:ln>
        </p:spPr>
        <p:txBody>
          <a:bodyPr anchorCtr="0" anchor="t" bIns="45700" lIns="0" spcFirstLastPara="1" rIns="91425" wrap="square" tIns="45700">
            <a:spAutoFit/>
          </a:bodyPr>
          <a:lstStyle/>
          <a:p>
            <a:pPr indent="0" lvl="0" marL="0" marR="0" rtl="0" algn="ctr">
              <a:spcBef>
                <a:spcPts val="0"/>
              </a:spcBef>
              <a:spcAft>
                <a:spcPts val="0"/>
              </a:spcAft>
              <a:buNone/>
            </a:pPr>
            <a:r>
              <a:rPr lang="en-US" sz="900">
                <a:solidFill>
                  <a:srgbClr val="7F7F7F"/>
                </a:solidFill>
                <a:latin typeface="Arial"/>
                <a:ea typeface="Arial"/>
                <a:cs typeface="Arial"/>
                <a:sym typeface="Arial"/>
              </a:rPr>
              <a:t>Remi Kristelijn</a:t>
            </a:r>
            <a:r>
              <a:rPr lang="en-US" sz="900">
                <a:solidFill>
                  <a:srgbClr val="7F7F7F"/>
                </a:solidFill>
                <a:latin typeface="Arial"/>
                <a:ea typeface="Arial"/>
                <a:cs typeface="Arial"/>
                <a:sym typeface="Arial"/>
              </a:rPr>
              <a:t> – the search for how things work</a:t>
            </a:r>
            <a:endParaRPr sz="900">
              <a:solidFill>
                <a:srgbClr val="7F7F7F"/>
              </a:solidFill>
              <a:latin typeface="Arial"/>
              <a:ea typeface="Arial"/>
              <a:cs typeface="Arial"/>
              <a:sym typeface="Arial"/>
            </a:endParaRPr>
          </a:p>
        </p:txBody>
      </p:sp>
      <p:cxnSp>
        <p:nvCxnSpPr>
          <p:cNvPr id="34" name="Google Shape;34;p64"/>
          <p:cNvCxnSpPr/>
          <p:nvPr/>
        </p:nvCxnSpPr>
        <p:spPr>
          <a:xfrm>
            <a:off x="457994" y="1162050"/>
            <a:ext cx="8686006" cy="0"/>
          </a:xfrm>
          <a:prstGeom prst="straightConnector1">
            <a:avLst/>
          </a:prstGeom>
          <a:noFill/>
          <a:ln cap="flat" cmpd="sng" w="12700">
            <a:solidFill>
              <a:srgbClr val="00BBEE"/>
            </a:solidFill>
            <a:prstDash val="solid"/>
            <a:round/>
            <a:headEnd len="sm" w="sm" type="none"/>
            <a:tailEnd len="sm" w="sm" type="none"/>
          </a:ln>
        </p:spPr>
      </p:cxnSp>
      <p:sp>
        <p:nvSpPr>
          <p:cNvPr id="35" name="Google Shape;35;p64"/>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lvl1pPr lvl="0" algn="l">
              <a:lnSpc>
                <a:spcPct val="144444"/>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4"/>
          <p:cNvSpPr txBox="1"/>
          <p:nvPr/>
        </p:nvSpPr>
        <p:spPr>
          <a:xfrm>
            <a:off x="8144698" y="6562940"/>
            <a:ext cx="536400" cy="244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een titel">
  <p:cSld name="Alleen titel">
    <p:spTree>
      <p:nvGrpSpPr>
        <p:cNvPr id="37" name="Shape 37"/>
        <p:cNvGrpSpPr/>
        <p:nvPr/>
      </p:nvGrpSpPr>
      <p:grpSpPr>
        <a:xfrm>
          <a:off x="0" y="0"/>
          <a:ext cx="0" cy="0"/>
          <a:chOff x="0" y="0"/>
          <a:chExt cx="0" cy="0"/>
        </a:xfrm>
      </p:grpSpPr>
      <p:sp>
        <p:nvSpPr>
          <p:cNvPr id="38" name="Google Shape;38;p65"/>
          <p:cNvSpPr txBox="1"/>
          <p:nvPr/>
        </p:nvSpPr>
        <p:spPr>
          <a:xfrm>
            <a:off x="444500" y="6572250"/>
            <a:ext cx="2573227" cy="230832"/>
          </a:xfrm>
          <a:prstGeom prst="rect">
            <a:avLst/>
          </a:prstGeom>
          <a:noFill/>
          <a:ln>
            <a:noFill/>
          </a:ln>
        </p:spPr>
        <p:txBody>
          <a:bodyPr anchorCtr="0" anchor="t" bIns="45700" lIns="0" spcFirstLastPara="1" rIns="91425" wrap="square" tIns="45700">
            <a:spAutoFit/>
          </a:bodyPr>
          <a:lstStyle/>
          <a:p>
            <a:pPr indent="0" lvl="0" marL="0" marR="0" rtl="0" algn="ctr">
              <a:spcBef>
                <a:spcPts val="0"/>
              </a:spcBef>
              <a:spcAft>
                <a:spcPts val="0"/>
              </a:spcAft>
              <a:buNone/>
            </a:pPr>
            <a:r>
              <a:rPr lang="en-US" sz="900">
                <a:solidFill>
                  <a:srgbClr val="7F7F7F"/>
                </a:solidFill>
                <a:latin typeface="Arial"/>
                <a:ea typeface="Arial"/>
                <a:cs typeface="Arial"/>
                <a:sym typeface="Arial"/>
              </a:rPr>
              <a:t>Remi Kristelijn</a:t>
            </a:r>
            <a:r>
              <a:rPr lang="en-US" sz="900">
                <a:solidFill>
                  <a:srgbClr val="7F7F7F"/>
                </a:solidFill>
                <a:latin typeface="Arial"/>
                <a:ea typeface="Arial"/>
                <a:cs typeface="Arial"/>
                <a:sym typeface="Arial"/>
              </a:rPr>
              <a:t> – the search for how things work</a:t>
            </a:r>
            <a:endParaRPr sz="900">
              <a:solidFill>
                <a:srgbClr val="7F7F7F"/>
              </a:solidFill>
              <a:latin typeface="Arial"/>
              <a:ea typeface="Arial"/>
              <a:cs typeface="Arial"/>
              <a:sym typeface="Arial"/>
            </a:endParaRPr>
          </a:p>
        </p:txBody>
      </p:sp>
      <p:cxnSp>
        <p:nvCxnSpPr>
          <p:cNvPr id="39" name="Google Shape;39;p65"/>
          <p:cNvCxnSpPr/>
          <p:nvPr/>
        </p:nvCxnSpPr>
        <p:spPr>
          <a:xfrm>
            <a:off x="457994" y="1162050"/>
            <a:ext cx="8686006" cy="0"/>
          </a:xfrm>
          <a:prstGeom prst="straightConnector1">
            <a:avLst/>
          </a:prstGeom>
          <a:noFill/>
          <a:ln cap="flat" cmpd="sng" w="12700">
            <a:solidFill>
              <a:srgbClr val="00BBEE"/>
            </a:solidFill>
            <a:prstDash val="solid"/>
            <a:round/>
            <a:headEnd len="sm" w="sm" type="none"/>
            <a:tailEnd len="sm" w="sm" type="none"/>
          </a:ln>
        </p:spPr>
      </p:cxnSp>
      <p:sp>
        <p:nvSpPr>
          <p:cNvPr id="40" name="Google Shape;40;p65"/>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lvl1pPr lvl="0" algn="l">
              <a:lnSpc>
                <a:spcPct val="144444"/>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5"/>
          <p:cNvSpPr txBox="1"/>
          <p:nvPr/>
        </p:nvSpPr>
        <p:spPr>
          <a:xfrm>
            <a:off x="8144698" y="6562940"/>
            <a:ext cx="536400" cy="244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content Paragraphs">
  <p:cSld name="Title and 2-content Paragraphs">
    <p:spTree>
      <p:nvGrpSpPr>
        <p:cNvPr id="42" name="Shape 42"/>
        <p:cNvGrpSpPr/>
        <p:nvPr/>
      </p:nvGrpSpPr>
      <p:grpSpPr>
        <a:xfrm>
          <a:off x="0" y="0"/>
          <a:ext cx="0" cy="0"/>
          <a:chOff x="0" y="0"/>
          <a:chExt cx="0" cy="0"/>
        </a:xfrm>
      </p:grpSpPr>
      <p:sp>
        <p:nvSpPr>
          <p:cNvPr id="43" name="Google Shape;43;p66"/>
          <p:cNvSpPr txBox="1"/>
          <p:nvPr>
            <p:ph idx="1" type="body"/>
          </p:nvPr>
        </p:nvSpPr>
        <p:spPr>
          <a:xfrm>
            <a:off x="457202" y="1381125"/>
            <a:ext cx="4025898" cy="4824414"/>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200"/>
              </a:spcBef>
              <a:spcAft>
                <a:spcPts val="0"/>
              </a:spcAft>
              <a:buSzPts val="1600"/>
              <a:buNone/>
              <a:defRPr b="1" sz="2000">
                <a:solidFill>
                  <a:srgbClr val="00BBEE"/>
                </a:solidFill>
              </a:defRPr>
            </a:lvl1pPr>
            <a:lvl2pPr indent="-330200" lvl="1" marL="914400" algn="l">
              <a:lnSpc>
                <a:spcPct val="100000"/>
              </a:lnSpc>
              <a:spcBef>
                <a:spcPts val="624"/>
              </a:spcBef>
              <a:spcAft>
                <a:spcPts val="0"/>
              </a:spcAft>
              <a:buSzPts val="1600"/>
              <a:buFont typeface="Arial"/>
              <a:buChar char="•"/>
              <a:defRPr sz="2000"/>
            </a:lvl2pPr>
            <a:lvl3pPr indent="-320039" lvl="2" marL="1371600" algn="l">
              <a:lnSpc>
                <a:spcPct val="100000"/>
              </a:lnSpc>
              <a:spcBef>
                <a:spcPts val="576"/>
              </a:spcBef>
              <a:spcAft>
                <a:spcPts val="0"/>
              </a:spcAft>
              <a:buSzPts val="1440"/>
              <a:buFont typeface="Arial"/>
              <a:buChar char="–"/>
              <a:defRPr sz="1800"/>
            </a:lvl3pPr>
            <a:lvl4pPr indent="-309880" lvl="3" marL="1828800" algn="l">
              <a:lnSpc>
                <a:spcPct val="100000"/>
              </a:lnSpc>
              <a:spcBef>
                <a:spcPts val="528"/>
              </a:spcBef>
              <a:spcAft>
                <a:spcPts val="0"/>
              </a:spcAft>
              <a:buSzPts val="1280"/>
              <a:buFont typeface="Arial"/>
              <a:buChar char="•"/>
              <a:defRPr sz="1600"/>
            </a:lvl4pPr>
            <a:lvl5pPr indent="-299720" lvl="4" marL="2286000" algn="l">
              <a:lnSpc>
                <a:spcPct val="100000"/>
              </a:lnSpc>
              <a:spcBef>
                <a:spcPts val="480"/>
              </a:spcBef>
              <a:spcAft>
                <a:spcPts val="0"/>
              </a:spcAft>
              <a:buSzPts val="1120"/>
              <a:buFont typeface="Arial"/>
              <a:buChar char="–"/>
              <a:defRPr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 name="Google Shape;44;p66"/>
          <p:cNvSpPr txBox="1"/>
          <p:nvPr>
            <p:ph idx="2" type="body"/>
          </p:nvPr>
        </p:nvSpPr>
        <p:spPr>
          <a:xfrm>
            <a:off x="4660900" y="1381125"/>
            <a:ext cx="4025898" cy="4824414"/>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200"/>
              </a:spcBef>
              <a:spcAft>
                <a:spcPts val="0"/>
              </a:spcAft>
              <a:buSzPts val="1600"/>
              <a:buNone/>
              <a:defRPr b="1" sz="2000">
                <a:solidFill>
                  <a:srgbClr val="00BBEE"/>
                </a:solidFill>
              </a:defRPr>
            </a:lvl1pPr>
            <a:lvl2pPr indent="-330200" lvl="1" marL="914400" algn="l">
              <a:lnSpc>
                <a:spcPct val="100000"/>
              </a:lnSpc>
              <a:spcBef>
                <a:spcPts val="624"/>
              </a:spcBef>
              <a:spcAft>
                <a:spcPts val="0"/>
              </a:spcAft>
              <a:buSzPts val="1600"/>
              <a:buFont typeface="Arial"/>
              <a:buChar char="•"/>
              <a:defRPr sz="2000"/>
            </a:lvl2pPr>
            <a:lvl3pPr indent="-320039" lvl="2" marL="1371600" algn="l">
              <a:lnSpc>
                <a:spcPct val="100000"/>
              </a:lnSpc>
              <a:spcBef>
                <a:spcPts val="576"/>
              </a:spcBef>
              <a:spcAft>
                <a:spcPts val="0"/>
              </a:spcAft>
              <a:buSzPts val="1440"/>
              <a:buFont typeface="Arial"/>
              <a:buChar char="–"/>
              <a:defRPr sz="1800"/>
            </a:lvl3pPr>
            <a:lvl4pPr indent="-309880" lvl="3" marL="1828800" algn="l">
              <a:lnSpc>
                <a:spcPct val="100000"/>
              </a:lnSpc>
              <a:spcBef>
                <a:spcPts val="528"/>
              </a:spcBef>
              <a:spcAft>
                <a:spcPts val="0"/>
              </a:spcAft>
              <a:buSzPts val="1280"/>
              <a:buFont typeface="Arial"/>
              <a:buChar char="•"/>
              <a:defRPr sz="1600"/>
            </a:lvl4pPr>
            <a:lvl5pPr indent="-299720" lvl="4" marL="2286000" algn="l">
              <a:lnSpc>
                <a:spcPct val="100000"/>
              </a:lnSpc>
              <a:spcBef>
                <a:spcPts val="480"/>
              </a:spcBef>
              <a:spcAft>
                <a:spcPts val="0"/>
              </a:spcAft>
              <a:buSzPts val="1120"/>
              <a:buFont typeface="Arial"/>
              <a:buChar char="–"/>
              <a:defRPr sz="14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66"/>
          <p:cNvSpPr txBox="1"/>
          <p:nvPr/>
        </p:nvSpPr>
        <p:spPr>
          <a:xfrm>
            <a:off x="444500" y="6572250"/>
            <a:ext cx="2573227" cy="230832"/>
          </a:xfrm>
          <a:prstGeom prst="rect">
            <a:avLst/>
          </a:prstGeom>
          <a:noFill/>
          <a:ln>
            <a:noFill/>
          </a:ln>
        </p:spPr>
        <p:txBody>
          <a:bodyPr anchorCtr="0" anchor="t" bIns="45700" lIns="0" spcFirstLastPara="1" rIns="91425" wrap="square" tIns="45700">
            <a:spAutoFit/>
          </a:bodyPr>
          <a:lstStyle/>
          <a:p>
            <a:pPr indent="0" lvl="0" marL="0" marR="0" rtl="0" algn="ctr">
              <a:spcBef>
                <a:spcPts val="0"/>
              </a:spcBef>
              <a:spcAft>
                <a:spcPts val="0"/>
              </a:spcAft>
              <a:buNone/>
            </a:pPr>
            <a:r>
              <a:rPr lang="en-US" sz="900">
                <a:solidFill>
                  <a:srgbClr val="7F7F7F"/>
                </a:solidFill>
                <a:latin typeface="Arial"/>
                <a:ea typeface="Arial"/>
                <a:cs typeface="Arial"/>
                <a:sym typeface="Arial"/>
              </a:rPr>
              <a:t>Remi Kristelijn</a:t>
            </a:r>
            <a:r>
              <a:rPr lang="en-US" sz="900">
                <a:solidFill>
                  <a:srgbClr val="7F7F7F"/>
                </a:solidFill>
                <a:latin typeface="Arial"/>
                <a:ea typeface="Arial"/>
                <a:cs typeface="Arial"/>
                <a:sym typeface="Arial"/>
              </a:rPr>
              <a:t> – the search for how things work</a:t>
            </a:r>
            <a:endParaRPr sz="900">
              <a:solidFill>
                <a:srgbClr val="7F7F7F"/>
              </a:solidFill>
              <a:latin typeface="Arial"/>
              <a:ea typeface="Arial"/>
              <a:cs typeface="Arial"/>
              <a:sym typeface="Arial"/>
            </a:endParaRPr>
          </a:p>
        </p:txBody>
      </p:sp>
      <p:cxnSp>
        <p:nvCxnSpPr>
          <p:cNvPr id="46" name="Google Shape;46;p66"/>
          <p:cNvCxnSpPr/>
          <p:nvPr/>
        </p:nvCxnSpPr>
        <p:spPr>
          <a:xfrm>
            <a:off x="457994" y="1162050"/>
            <a:ext cx="8686006" cy="0"/>
          </a:xfrm>
          <a:prstGeom prst="straightConnector1">
            <a:avLst/>
          </a:prstGeom>
          <a:noFill/>
          <a:ln cap="flat" cmpd="sng" w="12700">
            <a:solidFill>
              <a:srgbClr val="00BBEE"/>
            </a:solidFill>
            <a:prstDash val="solid"/>
            <a:round/>
            <a:headEnd len="sm" w="sm" type="none"/>
            <a:tailEnd len="sm" w="sm" type="none"/>
          </a:ln>
        </p:spPr>
      </p:cxnSp>
      <p:sp>
        <p:nvSpPr>
          <p:cNvPr id="47" name="Google Shape;47;p66"/>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lvl1pPr lvl="0" algn="l">
              <a:lnSpc>
                <a:spcPct val="144444"/>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6"/>
          <p:cNvSpPr txBox="1"/>
          <p:nvPr/>
        </p:nvSpPr>
        <p:spPr>
          <a:xfrm>
            <a:off x="8144698" y="6562940"/>
            <a:ext cx="536400" cy="244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p:cSld name="Leeg">
    <p:spTree>
      <p:nvGrpSpPr>
        <p:cNvPr id="49" name="Shape 49"/>
        <p:cNvGrpSpPr/>
        <p:nvPr/>
      </p:nvGrpSpPr>
      <p:grpSpPr>
        <a:xfrm>
          <a:off x="0" y="0"/>
          <a:ext cx="0" cy="0"/>
          <a:chOff x="0" y="0"/>
          <a:chExt cx="0" cy="0"/>
        </a:xfrm>
      </p:grpSpPr>
      <p:sp>
        <p:nvSpPr>
          <p:cNvPr id="50" name="Google Shape;50;p67"/>
          <p:cNvSpPr txBox="1"/>
          <p:nvPr/>
        </p:nvSpPr>
        <p:spPr>
          <a:xfrm>
            <a:off x="444500" y="6572250"/>
            <a:ext cx="2573227" cy="230832"/>
          </a:xfrm>
          <a:prstGeom prst="rect">
            <a:avLst/>
          </a:prstGeom>
          <a:noFill/>
          <a:ln>
            <a:noFill/>
          </a:ln>
        </p:spPr>
        <p:txBody>
          <a:bodyPr anchorCtr="0" anchor="t" bIns="45700" lIns="0" spcFirstLastPara="1" rIns="91425" wrap="square" tIns="45700">
            <a:spAutoFit/>
          </a:bodyPr>
          <a:lstStyle/>
          <a:p>
            <a:pPr indent="0" lvl="0" marL="0" marR="0" rtl="0" algn="ctr">
              <a:spcBef>
                <a:spcPts val="0"/>
              </a:spcBef>
              <a:spcAft>
                <a:spcPts val="0"/>
              </a:spcAft>
              <a:buNone/>
            </a:pPr>
            <a:r>
              <a:rPr lang="en-US" sz="900">
                <a:solidFill>
                  <a:srgbClr val="7F7F7F"/>
                </a:solidFill>
                <a:latin typeface="Arial"/>
                <a:ea typeface="Arial"/>
                <a:cs typeface="Arial"/>
                <a:sym typeface="Arial"/>
              </a:rPr>
              <a:t>Remi Kristelijn</a:t>
            </a:r>
            <a:r>
              <a:rPr lang="en-US" sz="900">
                <a:solidFill>
                  <a:srgbClr val="7F7F7F"/>
                </a:solidFill>
                <a:latin typeface="Arial"/>
                <a:ea typeface="Arial"/>
                <a:cs typeface="Arial"/>
                <a:sym typeface="Arial"/>
              </a:rPr>
              <a:t> – the search for how things work</a:t>
            </a:r>
            <a:endParaRPr sz="900">
              <a:solidFill>
                <a:srgbClr val="7F7F7F"/>
              </a:solidFill>
              <a:latin typeface="Arial"/>
              <a:ea typeface="Arial"/>
              <a:cs typeface="Arial"/>
              <a:sym typeface="Arial"/>
            </a:endParaRPr>
          </a:p>
        </p:txBody>
      </p:sp>
      <p:sp>
        <p:nvSpPr>
          <p:cNvPr id="51" name="Google Shape;51;p67"/>
          <p:cNvSpPr txBox="1"/>
          <p:nvPr/>
        </p:nvSpPr>
        <p:spPr>
          <a:xfrm>
            <a:off x="8144698" y="6562940"/>
            <a:ext cx="536400" cy="244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fld id="{00000000-1234-1234-1234-123412341234}" type="slidenum">
              <a:rPr lang="en-US" sz="900">
                <a:solidFill>
                  <a:srgbClr val="7F7F7F"/>
                </a:solidFill>
                <a:latin typeface="Arial"/>
                <a:ea typeface="Arial"/>
                <a:cs typeface="Arial"/>
                <a:sym typeface="Arial"/>
              </a:rPr>
              <a:t>‹#›</a:t>
            </a:fld>
            <a:endParaRPr sz="900">
              <a:solidFill>
                <a:srgbClr val="7F7F7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52" name="Shape 52"/>
        <p:cNvGrpSpPr/>
        <p:nvPr/>
      </p:nvGrpSpPr>
      <p:grpSpPr>
        <a:xfrm>
          <a:off x="0" y="0"/>
          <a:ext cx="0" cy="0"/>
          <a:chOff x="0" y="0"/>
          <a:chExt cx="0" cy="0"/>
        </a:xfrm>
      </p:grpSpPr>
      <p:sp>
        <p:nvSpPr>
          <p:cNvPr id="53" name="Google Shape;53;p68"/>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lvl1pPr lvl="0" algn="l">
              <a:lnSpc>
                <a:spcPct val="144444"/>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6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r>
              <a:rPr lang="en-US"/>
              <a:t>Welcome  |  </a:t>
            </a:r>
            <a:fld id="{00000000-1234-1234-1234-123412341234}" type="slidenum">
              <a:rPr lang="en-US"/>
              <a:t>‹#›</a:t>
            </a:fld>
            <a:endParaRPr/>
          </a:p>
        </p:txBody>
      </p:sp>
      <p:sp>
        <p:nvSpPr>
          <p:cNvPr id="55" name="Google Shape;55;p68"/>
          <p:cNvSpPr txBox="1"/>
          <p:nvPr>
            <p:ph idx="11" type="ftr"/>
          </p:nvPr>
        </p:nvSpPr>
        <p:spPr>
          <a:xfrm>
            <a:off x="457200" y="6501384"/>
            <a:ext cx="3300984" cy="23083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9"/>
          <p:cNvSpPr txBox="1"/>
          <p:nvPr>
            <p:ph idx="1" type="body"/>
          </p:nvPr>
        </p:nvSpPr>
        <p:spPr>
          <a:xfrm>
            <a:off x="457201" y="1381125"/>
            <a:ext cx="8228012" cy="4824414"/>
          </a:xfrm>
          <a:prstGeom prst="rect">
            <a:avLst/>
          </a:prstGeom>
          <a:noFill/>
          <a:ln>
            <a:noFill/>
          </a:ln>
        </p:spPr>
        <p:txBody>
          <a:bodyPr anchorCtr="0" anchor="t" bIns="0" lIns="0" spcFirstLastPara="1" rIns="0" wrap="square" tIns="0">
            <a:normAutofit/>
          </a:bodyPr>
          <a:lstStyle>
            <a:lvl1pPr indent="-360680" lvl="0" marL="457200" marR="0" rtl="0" algn="l">
              <a:lnSpc>
                <a:spcPct val="100000"/>
              </a:lnSpc>
              <a:spcBef>
                <a:spcPts val="1200"/>
              </a:spcBef>
              <a:spcAft>
                <a:spcPts val="0"/>
              </a:spcAft>
              <a:buClr>
                <a:schemeClr val="dk1"/>
              </a:buClr>
              <a:buSzPts val="2080"/>
              <a:buFont typeface="Arial"/>
              <a:buChar char="•"/>
              <a:defRPr b="0" i="0" sz="2600" u="none" cap="none" strike="noStrike">
                <a:solidFill>
                  <a:schemeClr val="dk1"/>
                </a:solidFill>
                <a:latin typeface="Arial"/>
                <a:ea typeface="Arial"/>
                <a:cs typeface="Arial"/>
                <a:sym typeface="Arial"/>
              </a:defRPr>
            </a:lvl1pPr>
            <a:lvl2pPr indent="-350519" lvl="1" marL="914400" marR="0" rtl="0" algn="l">
              <a:lnSpc>
                <a:spcPct val="100000"/>
              </a:lnSpc>
              <a:spcBef>
                <a:spcPts val="624"/>
              </a:spcBef>
              <a:spcAft>
                <a:spcPts val="0"/>
              </a:spcAft>
              <a:buClr>
                <a:schemeClr val="dk1"/>
              </a:buClr>
              <a:buSzPts val="1920"/>
              <a:buFont typeface="Arial"/>
              <a:buChar char="–"/>
              <a:defRPr b="0" i="0" sz="2400" u="none" cap="none" strike="noStrike">
                <a:solidFill>
                  <a:srgbClr val="000000"/>
                </a:solidFill>
                <a:latin typeface="Arial"/>
                <a:ea typeface="Arial"/>
                <a:cs typeface="Arial"/>
                <a:sym typeface="Arial"/>
              </a:defRPr>
            </a:lvl2pPr>
            <a:lvl3pPr indent="-330200" lvl="2" marL="1371600" marR="0" rtl="0" algn="l">
              <a:lnSpc>
                <a:spcPct val="100000"/>
              </a:lnSpc>
              <a:spcBef>
                <a:spcPts val="576"/>
              </a:spcBef>
              <a:spcAft>
                <a:spcPts val="0"/>
              </a:spcAft>
              <a:buClr>
                <a:schemeClr val="dk1"/>
              </a:buClr>
              <a:buSzPts val="1600"/>
              <a:buFont typeface="Arial"/>
              <a:buChar char="•"/>
              <a:defRPr b="0" i="0" sz="2000" u="none" cap="none" strike="noStrike">
                <a:solidFill>
                  <a:srgbClr val="000000"/>
                </a:solidFill>
                <a:latin typeface="Arial"/>
                <a:ea typeface="Arial"/>
                <a:cs typeface="Arial"/>
                <a:sym typeface="Arial"/>
              </a:defRPr>
            </a:lvl3pPr>
            <a:lvl4pPr indent="-320039" lvl="3" marL="1828800" marR="0" rtl="0" algn="l">
              <a:lnSpc>
                <a:spcPct val="100000"/>
              </a:lnSpc>
              <a:spcBef>
                <a:spcPts val="528"/>
              </a:spcBef>
              <a:spcAft>
                <a:spcPts val="0"/>
              </a:spcAft>
              <a:buClr>
                <a:schemeClr val="dk1"/>
              </a:buClr>
              <a:buSzPts val="1440"/>
              <a:buFont typeface="Arial"/>
              <a:buChar char="–"/>
              <a:defRPr b="0" i="0" sz="1800" u="none" cap="none" strike="noStrike">
                <a:solidFill>
                  <a:srgbClr val="000000"/>
                </a:solidFill>
                <a:latin typeface="Arial"/>
                <a:ea typeface="Arial"/>
                <a:cs typeface="Arial"/>
                <a:sym typeface="Arial"/>
              </a:defRPr>
            </a:lvl4pPr>
            <a:lvl5pPr indent="-309879" lvl="4" marL="2286000" marR="0" rtl="0" algn="l">
              <a:lnSpc>
                <a:spcPct val="100000"/>
              </a:lnSpc>
              <a:spcBef>
                <a:spcPts val="480"/>
              </a:spcBef>
              <a:spcAft>
                <a:spcPts val="0"/>
              </a:spcAft>
              <a:buClr>
                <a:schemeClr val="dk1"/>
              </a:buClr>
              <a:buSzPts val="1280"/>
              <a:buFont typeface="Arial"/>
              <a:buChar char="•"/>
              <a:defRPr b="0" i="0" sz="16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1" name="Google Shape;11;p59"/>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lvl1pPr lvl="0" marR="0" rtl="0" algn="l">
              <a:lnSpc>
                <a:spcPct val="100000"/>
              </a:lnSpc>
              <a:spcBef>
                <a:spcPts val="0"/>
              </a:spcBef>
              <a:spcAft>
                <a:spcPts val="0"/>
              </a:spcAft>
              <a:buClr>
                <a:srgbClr val="000000"/>
              </a:buClr>
              <a:buSzPts val="2600"/>
              <a:buFont typeface="Arial"/>
              <a:buNone/>
              <a:defRPr b="1" i="0" sz="2600" u="none" cap="none" strike="noStrike">
                <a:solidFill>
                  <a:srgbClr val="000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8.jp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7.gif"/><Relationship Id="rId5"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29.png"/><Relationship Id="rId5"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gif"/><Relationship Id="rId4" Type="http://schemas.openxmlformats.org/officeDocument/2006/relationships/hyperlink" Target="http://en.wikipedia.org/wiki/Rational_Emotive_Therap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jpg"/><Relationship Id="rId4" Type="http://schemas.openxmlformats.org/officeDocument/2006/relationships/hyperlink" Target="http://en.wikipedia.org/wiki/Thought" TargetMode="External"/><Relationship Id="rId10" Type="http://schemas.openxmlformats.org/officeDocument/2006/relationships/hyperlink" Target="http://en.wikipedia.org/wiki/Mus%C3%A9e_Rodin" TargetMode="External"/><Relationship Id="rId9" Type="http://schemas.openxmlformats.org/officeDocument/2006/relationships/hyperlink" Target="http://en.wikipedia.org/wiki/Rodin" TargetMode="External"/><Relationship Id="rId5" Type="http://schemas.openxmlformats.org/officeDocument/2006/relationships/hyperlink" Target="http://en.wikipedia.org/wiki/File:ThinkingMan_Rodin.jpg" TargetMode="External"/><Relationship Id="rId6" Type="http://schemas.openxmlformats.org/officeDocument/2006/relationships/hyperlink" Target="http://en.wikipedia.org/wiki/File:ThinkingMan_Rodin.jpg" TargetMode="External"/><Relationship Id="rId7" Type="http://schemas.openxmlformats.org/officeDocument/2006/relationships/image" Target="../media/image19.jpg"/><Relationship Id="rId8" Type="http://schemas.openxmlformats.org/officeDocument/2006/relationships/hyperlink" Target="http://en.wikipedia.org/wiki/The_Think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6.jpg"/><Relationship Id="rId4" Type="http://schemas.openxmlformats.org/officeDocument/2006/relationships/hyperlink" Target="http://en.wikipedia.org/wiki/Six_Thinking_Ha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33.png"/><Relationship Id="rId5" Type="http://schemas.openxmlformats.org/officeDocument/2006/relationships/hyperlink" Target="http://en.wikipedia.org/wiki/Lateral_think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jpg"/><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en.wikipedia.org/wiki/Neuro-linguistic_programm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4.gif"/><Relationship Id="rId4" Type="http://schemas.openxmlformats.org/officeDocument/2006/relationships/image" Target="../media/image31.png"/><Relationship Id="rId5" Type="http://schemas.openxmlformats.org/officeDocument/2006/relationships/image" Target="../media/image25.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9.jpg"/><Relationship Id="rId4" Type="http://schemas.openxmlformats.org/officeDocument/2006/relationships/hyperlink" Target="http://www.ted.com/talks/simon_sinek_how_great_leaders_inspire_action.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5.gif"/><Relationship Id="rId4" Type="http://schemas.openxmlformats.org/officeDocument/2006/relationships/image" Target="../media/image5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5.jpg"/><Relationship Id="rId4" Type="http://schemas.openxmlformats.org/officeDocument/2006/relationships/hyperlink" Target="http://en.wikipedia.org/wiki/Situational_leadership_theor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en.wikipedia.org/wiki/Category:Personal_developmen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en.wikipedia.org/wiki/The_Seven_Habits_of_Highly_Effective_People" TargetMode="External"/><Relationship Id="rId4" Type="http://schemas.openxmlformats.org/officeDocument/2006/relationships/image" Target="../media/image44.jpg"/><Relationship Id="rId5"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gif"/><Relationship Id="rId4" Type="http://schemas.openxmlformats.org/officeDocument/2006/relationships/hyperlink" Target="http://en.wikipedia.org/wiki/Human_brai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8.png"/><Relationship Id="rId4" Type="http://schemas.openxmlformats.org/officeDocument/2006/relationships/hyperlink" Target="http://en.wikipedia.org/wiki/Maslow's_hierarchy_of_need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6.gif"/><Relationship Id="rId4" Type="http://schemas.openxmlformats.org/officeDocument/2006/relationships/image" Target="../media/image4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7.png"/><Relationship Id="rId4" Type="http://schemas.openxmlformats.org/officeDocument/2006/relationships/image" Target="../media/image47.png"/><Relationship Id="rId5" Type="http://schemas.openxmlformats.org/officeDocument/2006/relationships/hyperlink" Target="http://en.wikipedia.org/wiki/Know_thyself"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hyperlink" Target="http://www.marksdailyapple.com/" TargetMode="Externa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0.jpg"/><Relationship Id="rId4" Type="http://schemas.openxmlformats.org/officeDocument/2006/relationships/hyperlink" Target="http://www.goodreads.com/author/show/9810.Albert_Einstein" TargetMode="External"/><Relationship Id="rId5"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en.wikipedia.org/wiki/Cerebral_cortex" TargetMode="Externa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gif"/><Relationship Id="rId4" Type="http://schemas.openxmlformats.org/officeDocument/2006/relationships/hyperlink" Target="http://en.wikipedia.org/wiki/Human_brai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www.viewzone.com/bicam.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txBox="1"/>
          <p:nvPr>
            <p:ph idx="1" type="body"/>
          </p:nvPr>
        </p:nvSpPr>
        <p:spPr>
          <a:xfrm>
            <a:off x="458788" y="4659314"/>
            <a:ext cx="8545512" cy="1758950"/>
          </a:xfrm>
          <a:prstGeom prst="rect">
            <a:avLst/>
          </a:prstGeom>
          <a:noFill/>
          <a:ln>
            <a:noFill/>
          </a:ln>
        </p:spPr>
        <p:txBody>
          <a:bodyPr anchorCtr="0" anchor="t" bIns="0" lIns="0" spcFirstLastPara="1" rIns="0" wrap="square" tIns="0">
            <a:noAutofit/>
          </a:bodyPr>
          <a:lstStyle/>
          <a:p>
            <a:pPr indent="0" lvl="0" marL="0" rtl="0" algn="l">
              <a:lnSpc>
                <a:spcPct val="108333"/>
              </a:lnSpc>
              <a:spcBef>
                <a:spcPts val="0"/>
              </a:spcBef>
              <a:spcAft>
                <a:spcPts val="0"/>
              </a:spcAft>
              <a:buSzPts val="2880"/>
              <a:buNone/>
            </a:pPr>
            <a:r>
              <a:rPr lang="en-US"/>
              <a:t>The Brain</a:t>
            </a:r>
            <a:endParaRPr/>
          </a:p>
          <a:p>
            <a:pPr indent="0" lvl="0" marL="0" rtl="0" algn="l">
              <a:lnSpc>
                <a:spcPct val="216666"/>
              </a:lnSpc>
              <a:spcBef>
                <a:spcPts val="0"/>
              </a:spcBef>
              <a:spcAft>
                <a:spcPts val="0"/>
              </a:spcAft>
              <a:buSzPts val="1440"/>
              <a:buNone/>
            </a:pPr>
            <a:r>
              <a:rPr lang="en-US" sz="1800">
                <a:solidFill>
                  <a:srgbClr val="AAACAE"/>
                </a:solidFill>
              </a:rPr>
              <a:t>How thinking work</a:t>
            </a:r>
            <a:endParaRPr/>
          </a:p>
          <a:p>
            <a:pPr indent="0" lvl="0" marL="0" rtl="0" algn="l">
              <a:lnSpc>
                <a:spcPct val="216666"/>
              </a:lnSpc>
              <a:spcBef>
                <a:spcPts val="0"/>
              </a:spcBef>
              <a:spcAft>
                <a:spcPts val="0"/>
              </a:spcAft>
              <a:buSzPts val="1440"/>
              <a:buNone/>
            </a:pPr>
            <a:r>
              <a:rPr i="1" lang="en-US" sz="1800">
                <a:solidFill>
                  <a:srgbClr val="AAACAE"/>
                </a:solidFill>
              </a:rPr>
              <a:t>- First read the manual -</a:t>
            </a:r>
            <a:endParaRPr/>
          </a:p>
        </p:txBody>
      </p:sp>
      <p:pic>
        <p:nvPicPr>
          <p:cNvPr id="68" name="Google Shape;68;p1"/>
          <p:cNvPicPr preferRelativeResize="0"/>
          <p:nvPr/>
        </p:nvPicPr>
        <p:blipFill rotWithShape="1">
          <a:blip r:embed="rId3">
            <a:alphaModFix/>
          </a:blip>
          <a:srcRect b="0" l="0" r="0" t="0"/>
          <a:stretch/>
        </p:blipFill>
        <p:spPr>
          <a:xfrm>
            <a:off x="6365240" y="5387658"/>
            <a:ext cx="2286000" cy="1152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1600"/>
              <a:buChar char="•"/>
            </a:pPr>
            <a:r>
              <a:rPr lang="en-US"/>
              <a:t>Your ‘mind’ us naturally tuned to the negative… </a:t>
            </a:r>
            <a:endParaRPr/>
          </a:p>
        </p:txBody>
      </p:sp>
      <p:sp>
        <p:nvSpPr>
          <p:cNvPr id="140" name="Google Shape;140;p10"/>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Thoughs rule the world</a:t>
            </a:r>
            <a:endParaRPr/>
          </a:p>
        </p:txBody>
      </p:sp>
      <p:pic>
        <p:nvPicPr>
          <p:cNvPr descr="Image result for thoughts feelings behaviour" id="141" name="Google Shape;141;p10"/>
          <p:cNvPicPr preferRelativeResize="0"/>
          <p:nvPr>
            <p:ph idx="1" type="body"/>
          </p:nvPr>
        </p:nvPicPr>
        <p:blipFill rotWithShape="1">
          <a:blip r:embed="rId3">
            <a:alphaModFix/>
          </a:blip>
          <a:srcRect b="0" l="0" r="0" t="0"/>
          <a:stretch/>
        </p:blipFill>
        <p:spPr>
          <a:xfrm>
            <a:off x="457200" y="2063225"/>
            <a:ext cx="4025900" cy="34602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1"/>
          <p:cNvPicPr preferRelativeResize="0"/>
          <p:nvPr/>
        </p:nvPicPr>
        <p:blipFill rotWithShape="1">
          <a:blip r:embed="rId3">
            <a:alphaModFix/>
          </a:blip>
          <a:srcRect b="0" l="0" r="0" t="0"/>
          <a:stretch/>
        </p:blipFill>
        <p:spPr>
          <a:xfrm>
            <a:off x="5222009" y="1647486"/>
            <a:ext cx="3921991" cy="3921991"/>
          </a:xfrm>
          <a:prstGeom prst="rect">
            <a:avLst/>
          </a:prstGeom>
          <a:noFill/>
          <a:ln>
            <a:noFill/>
          </a:ln>
        </p:spPr>
      </p:pic>
      <p:sp>
        <p:nvSpPr>
          <p:cNvPr id="147" name="Google Shape;147;p11"/>
          <p:cNvSpPr txBox="1"/>
          <p:nvPr>
            <p:ph idx="2" type="body"/>
          </p:nvPr>
        </p:nvSpPr>
        <p:spPr>
          <a:xfrm>
            <a:off x="240146" y="5024581"/>
            <a:ext cx="8445068" cy="1180957"/>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1600"/>
              <a:buChar char="•"/>
            </a:pPr>
            <a:r>
              <a:rPr lang="en-US"/>
              <a:t>What is the purpose of emotions? For self or others? Are emotions (mainly) triggered by thought process or is there a ‘magic’ button (say: event). Is love a emotion?</a:t>
            </a:r>
            <a:endParaRPr/>
          </a:p>
        </p:txBody>
      </p:sp>
      <p:sp>
        <p:nvSpPr>
          <p:cNvPr id="148" name="Google Shape;148;p11"/>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Emotions – what are they?</a:t>
            </a:r>
            <a:endParaRPr/>
          </a:p>
        </p:txBody>
      </p:sp>
      <p:pic>
        <p:nvPicPr>
          <p:cNvPr descr="Image result for emotion map body" id="149" name="Google Shape;149;p11"/>
          <p:cNvPicPr preferRelativeResize="0"/>
          <p:nvPr/>
        </p:nvPicPr>
        <p:blipFill rotWithShape="1">
          <a:blip r:embed="rId4">
            <a:alphaModFix/>
          </a:blip>
          <a:srcRect b="0" l="0" r="0" t="0"/>
          <a:stretch/>
        </p:blipFill>
        <p:spPr>
          <a:xfrm>
            <a:off x="461036" y="1221201"/>
            <a:ext cx="4951474" cy="3708104"/>
          </a:xfrm>
          <a:prstGeom prst="rect">
            <a:avLst/>
          </a:prstGeom>
          <a:noFill/>
          <a:ln>
            <a:noFill/>
          </a:ln>
        </p:spPr>
      </p:pic>
      <p:pic>
        <p:nvPicPr>
          <p:cNvPr id="150" name="Google Shape;150;p11"/>
          <p:cNvPicPr preferRelativeResize="0"/>
          <p:nvPr/>
        </p:nvPicPr>
        <p:blipFill rotWithShape="1">
          <a:blip r:embed="rId5">
            <a:alphaModFix/>
          </a:blip>
          <a:srcRect b="0" l="0" r="0" t="0"/>
          <a:stretch/>
        </p:blipFill>
        <p:spPr>
          <a:xfrm>
            <a:off x="5484151" y="181359"/>
            <a:ext cx="3530540" cy="14661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2"/>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Personality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3"/>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Thinking – consciously – unconscious - personality</a:t>
            </a:r>
            <a:endParaRPr/>
          </a:p>
        </p:txBody>
      </p:sp>
      <p:pic>
        <p:nvPicPr>
          <p:cNvPr descr="http://1.bp.blogspot.com/-ZyssIABou90/TpvKEQHdLII/AAAAAAAABaI/PJwRrKljyKc/s1600/conscious_unconscious_mind.jpg" id="161" name="Google Shape;161;p13"/>
          <p:cNvPicPr preferRelativeResize="0"/>
          <p:nvPr/>
        </p:nvPicPr>
        <p:blipFill rotWithShape="1">
          <a:blip r:embed="rId3">
            <a:alphaModFix/>
          </a:blip>
          <a:srcRect b="0" l="0" r="0" t="0"/>
          <a:stretch/>
        </p:blipFill>
        <p:spPr>
          <a:xfrm>
            <a:off x="91463" y="1216932"/>
            <a:ext cx="3476366" cy="3476366"/>
          </a:xfrm>
          <a:prstGeom prst="rect">
            <a:avLst/>
          </a:prstGeom>
          <a:noFill/>
          <a:ln>
            <a:noFill/>
          </a:ln>
        </p:spPr>
      </p:pic>
      <p:pic>
        <p:nvPicPr>
          <p:cNvPr descr="http://theemergencesite.com/Images/Conscious-Subconscious-Unconscious.gif" id="162" name="Google Shape;162;p13"/>
          <p:cNvPicPr preferRelativeResize="0"/>
          <p:nvPr/>
        </p:nvPicPr>
        <p:blipFill rotWithShape="1">
          <a:blip r:embed="rId4">
            <a:alphaModFix/>
          </a:blip>
          <a:srcRect b="6820" l="6083" r="4681" t="11333"/>
          <a:stretch/>
        </p:blipFill>
        <p:spPr>
          <a:xfrm>
            <a:off x="4142791" y="1334276"/>
            <a:ext cx="4738109" cy="3359022"/>
          </a:xfrm>
          <a:prstGeom prst="rect">
            <a:avLst/>
          </a:prstGeom>
          <a:noFill/>
          <a:ln>
            <a:noFill/>
          </a:ln>
        </p:spPr>
      </p:pic>
      <p:pic>
        <p:nvPicPr>
          <p:cNvPr descr="http://www.carra-lucia-books.co.uk/images/articles/180.jpg" id="163" name="Google Shape;163;p13"/>
          <p:cNvPicPr preferRelativeResize="0"/>
          <p:nvPr/>
        </p:nvPicPr>
        <p:blipFill rotWithShape="1">
          <a:blip r:embed="rId5">
            <a:alphaModFix/>
          </a:blip>
          <a:srcRect b="0" l="0" r="0" t="0"/>
          <a:stretch/>
        </p:blipFill>
        <p:spPr>
          <a:xfrm>
            <a:off x="3321698" y="4524424"/>
            <a:ext cx="2603240" cy="2242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http://mancave.conrad.nl/wp-content/uploads/microscoop.jpg" id="168" name="Google Shape;168;p14"/>
          <p:cNvPicPr preferRelativeResize="0"/>
          <p:nvPr/>
        </p:nvPicPr>
        <p:blipFill rotWithShape="1">
          <a:blip r:embed="rId3">
            <a:alphaModFix/>
          </a:blip>
          <a:srcRect b="0" l="0" r="0" t="0"/>
          <a:stretch/>
        </p:blipFill>
        <p:spPr>
          <a:xfrm>
            <a:off x="254000" y="3517927"/>
            <a:ext cx="4328160" cy="2882555"/>
          </a:xfrm>
          <a:prstGeom prst="rect">
            <a:avLst/>
          </a:prstGeom>
          <a:noFill/>
          <a:ln>
            <a:noFill/>
          </a:ln>
        </p:spPr>
      </p:pic>
      <p:pic>
        <p:nvPicPr>
          <p:cNvPr id="169" name="Google Shape;169;p14"/>
          <p:cNvPicPr preferRelativeResize="0"/>
          <p:nvPr/>
        </p:nvPicPr>
        <p:blipFill rotWithShape="1">
          <a:blip r:embed="rId4">
            <a:alphaModFix/>
          </a:blip>
          <a:srcRect b="13445" l="0" r="0" t="0"/>
          <a:stretch/>
        </p:blipFill>
        <p:spPr>
          <a:xfrm>
            <a:off x="254000" y="1270635"/>
            <a:ext cx="4328160" cy="2498725"/>
          </a:xfrm>
          <a:prstGeom prst="rect">
            <a:avLst/>
          </a:prstGeom>
          <a:noFill/>
          <a:ln>
            <a:noFill/>
          </a:ln>
        </p:spPr>
      </p:pic>
      <p:grpSp>
        <p:nvGrpSpPr>
          <p:cNvPr id="170" name="Google Shape;170;p14"/>
          <p:cNvGrpSpPr/>
          <p:nvPr/>
        </p:nvGrpSpPr>
        <p:grpSpPr>
          <a:xfrm>
            <a:off x="459414" y="1381125"/>
            <a:ext cx="4021471" cy="4824412"/>
            <a:chOff x="2214" y="0"/>
            <a:chExt cx="4021471" cy="4824412"/>
          </a:xfrm>
        </p:grpSpPr>
        <p:sp>
          <p:nvSpPr>
            <p:cNvPr id="171" name="Google Shape;171;p14"/>
            <p:cNvSpPr/>
            <p:nvPr/>
          </p:nvSpPr>
          <p:spPr>
            <a:xfrm>
              <a:off x="2214" y="0"/>
              <a:ext cx="1328547" cy="2315718"/>
            </a:xfrm>
            <a:prstGeom prst="upArrow">
              <a:avLst>
                <a:gd fmla="val 50000" name="adj1"/>
                <a:gd fmla="val 50000" name="adj2"/>
              </a:avLst>
            </a:prstGeom>
            <a:gradFill>
              <a:gsLst>
                <a:gs pos="0">
                  <a:srgbClr val="8D96FF"/>
                </a:gs>
                <a:gs pos="35000">
                  <a:srgbClr val="B0B3FF"/>
                </a:gs>
                <a:gs pos="100000">
                  <a:srgbClr val="DFDFFF"/>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1370617" y="0"/>
              <a:ext cx="2254504" cy="231571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txBox="1"/>
            <p:nvPr/>
          </p:nvSpPr>
          <p:spPr>
            <a:xfrm>
              <a:off x="1370617" y="0"/>
              <a:ext cx="2254504" cy="2315718"/>
            </a:xfrm>
            <a:prstGeom prst="rect">
              <a:avLst/>
            </a:prstGeom>
            <a:noFill/>
            <a:ln>
              <a:noFill/>
            </a:ln>
          </p:spPr>
          <p:txBody>
            <a:bodyPr anchorCtr="0" anchor="ctr" bIns="327150" lIns="327150" spcFirstLastPara="1" rIns="327150" wrap="square" tIns="0">
              <a:noAutofit/>
            </a:bodyPr>
            <a:lstStyle/>
            <a:p>
              <a:pPr indent="0" lvl="0" marL="0" marR="0" rtl="0" algn="l">
                <a:lnSpc>
                  <a:spcPct val="90000"/>
                </a:lnSpc>
                <a:spcBef>
                  <a:spcPts val="0"/>
                </a:spcBef>
                <a:spcAft>
                  <a:spcPts val="0"/>
                </a:spcAft>
                <a:buClr>
                  <a:srgbClr val="E8E2E0"/>
                </a:buClr>
                <a:buSzPts val="4600"/>
                <a:buFont typeface="Arial"/>
                <a:buNone/>
              </a:pPr>
              <a:r>
                <a:rPr b="1" lang="en-US" sz="4600" cap="none">
                  <a:solidFill>
                    <a:srgbClr val="E8E2E0"/>
                  </a:solidFill>
                  <a:latin typeface="Arial"/>
                  <a:ea typeface="Arial"/>
                  <a:cs typeface="Arial"/>
                  <a:sym typeface="Arial"/>
                </a:rPr>
                <a:t>Why?</a:t>
              </a:r>
              <a:endParaRPr b="1" sz="4600" cap="none">
                <a:solidFill>
                  <a:srgbClr val="E8E2E0"/>
                </a:solidFill>
                <a:latin typeface="Arial"/>
                <a:ea typeface="Arial"/>
                <a:cs typeface="Arial"/>
                <a:sym typeface="Arial"/>
              </a:endParaRPr>
            </a:p>
          </p:txBody>
        </p:sp>
        <p:sp>
          <p:nvSpPr>
            <p:cNvPr id="174" name="Google Shape;174;p14"/>
            <p:cNvSpPr/>
            <p:nvPr/>
          </p:nvSpPr>
          <p:spPr>
            <a:xfrm>
              <a:off x="400778" y="2508694"/>
              <a:ext cx="1328547" cy="2315718"/>
            </a:xfrm>
            <a:prstGeom prst="downArrow">
              <a:avLst>
                <a:gd fmla="val 50000" name="adj1"/>
                <a:gd fmla="val 50000" name="adj2"/>
              </a:avLst>
            </a:prstGeom>
            <a:gradFill>
              <a:gsLst>
                <a:gs pos="0">
                  <a:srgbClr val="8D96FF"/>
                </a:gs>
                <a:gs pos="35000">
                  <a:srgbClr val="B0B3FF"/>
                </a:gs>
                <a:gs pos="100000">
                  <a:srgbClr val="DFDFFF"/>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1769181" y="2508694"/>
              <a:ext cx="2254504" cy="231571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txBox="1"/>
            <p:nvPr/>
          </p:nvSpPr>
          <p:spPr>
            <a:xfrm>
              <a:off x="1769181" y="2508694"/>
              <a:ext cx="2254504" cy="2315718"/>
            </a:xfrm>
            <a:prstGeom prst="rect">
              <a:avLst/>
            </a:prstGeom>
            <a:noFill/>
            <a:ln>
              <a:noFill/>
            </a:ln>
          </p:spPr>
          <p:txBody>
            <a:bodyPr anchorCtr="0" anchor="ctr" bIns="327150" lIns="327150" spcFirstLastPara="1" rIns="327150" wrap="square" tIns="0">
              <a:noAutofit/>
            </a:bodyPr>
            <a:lstStyle/>
            <a:p>
              <a:pPr indent="0" lvl="0" marL="0" marR="0" rtl="0" algn="l">
                <a:lnSpc>
                  <a:spcPct val="90000"/>
                </a:lnSpc>
                <a:spcBef>
                  <a:spcPts val="0"/>
                </a:spcBef>
                <a:spcAft>
                  <a:spcPts val="0"/>
                </a:spcAft>
                <a:buClr>
                  <a:srgbClr val="E8E2E0"/>
                </a:buClr>
                <a:buSzPts val="4600"/>
                <a:buFont typeface="Arial"/>
                <a:buNone/>
              </a:pPr>
              <a:r>
                <a:rPr b="1" lang="en-US" sz="4600" cap="none">
                  <a:solidFill>
                    <a:srgbClr val="E8E2E0"/>
                  </a:solidFill>
                  <a:latin typeface="Arial"/>
                  <a:ea typeface="Arial"/>
                  <a:cs typeface="Arial"/>
                  <a:sym typeface="Arial"/>
                </a:rPr>
                <a:t>How?</a:t>
              </a:r>
              <a:endParaRPr b="1" sz="4600" cap="none">
                <a:solidFill>
                  <a:srgbClr val="E8E2E0"/>
                </a:solidFill>
                <a:latin typeface="Arial"/>
                <a:ea typeface="Arial"/>
                <a:cs typeface="Arial"/>
                <a:sym typeface="Arial"/>
              </a:endParaRPr>
            </a:p>
          </p:txBody>
        </p:sp>
      </p:grpSp>
      <p:sp>
        <p:nvSpPr>
          <p:cNvPr id="177" name="Google Shape;177;p14"/>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1600"/>
              <a:buChar char="•"/>
            </a:pPr>
            <a:r>
              <a:rPr lang="en-US"/>
              <a:t>The trouble with generalists is that they know less en less about more and more, they eventually know nothing about everything</a:t>
            </a:r>
            <a:endParaRPr/>
          </a:p>
          <a:p>
            <a:pPr indent="-130175" lvl="0" marL="231775" rtl="0" algn="l">
              <a:lnSpc>
                <a:spcPct val="100000"/>
              </a:lnSpc>
              <a:spcBef>
                <a:spcPts val="1200"/>
              </a:spcBef>
              <a:spcAft>
                <a:spcPts val="0"/>
              </a:spcAft>
              <a:buSzPts val="1600"/>
              <a:buNone/>
            </a:pPr>
            <a:r>
              <a:t/>
            </a:r>
            <a:endParaRPr/>
          </a:p>
          <a:p>
            <a:pPr indent="-130175" lvl="0" marL="231775" rtl="0" algn="l">
              <a:lnSpc>
                <a:spcPct val="100000"/>
              </a:lnSpc>
              <a:spcBef>
                <a:spcPts val="1200"/>
              </a:spcBef>
              <a:spcAft>
                <a:spcPts val="0"/>
              </a:spcAft>
              <a:buSzPts val="1600"/>
              <a:buNone/>
            </a:pPr>
            <a:r>
              <a:t/>
            </a:r>
            <a:endParaRPr/>
          </a:p>
          <a:p>
            <a:pPr indent="-130175" lvl="0" marL="231775" rtl="0" algn="l">
              <a:lnSpc>
                <a:spcPct val="100000"/>
              </a:lnSpc>
              <a:spcBef>
                <a:spcPts val="1200"/>
              </a:spcBef>
              <a:spcAft>
                <a:spcPts val="0"/>
              </a:spcAft>
              <a:buSzPts val="1600"/>
              <a:buNone/>
            </a:pPr>
            <a:r>
              <a:t/>
            </a:r>
            <a:endParaRPr/>
          </a:p>
          <a:p>
            <a:pPr indent="-231775" lvl="0" marL="231775" rtl="0" algn="l">
              <a:lnSpc>
                <a:spcPct val="100000"/>
              </a:lnSpc>
              <a:spcBef>
                <a:spcPts val="1200"/>
              </a:spcBef>
              <a:spcAft>
                <a:spcPts val="0"/>
              </a:spcAft>
              <a:buSzPts val="1600"/>
              <a:buChar char="•"/>
            </a:pPr>
            <a:r>
              <a:rPr lang="en-US"/>
              <a:t>The trouble with specialists is that they know more and more about less and less, they eventually know everything about nothing</a:t>
            </a:r>
            <a:endParaRPr/>
          </a:p>
        </p:txBody>
      </p:sp>
      <p:sp>
        <p:nvSpPr>
          <p:cNvPr id="178" name="Google Shape;178;p14"/>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fontScale="90000"/>
          </a:bodyPr>
          <a:lstStyle/>
          <a:p>
            <a:pPr indent="0" lvl="0" marL="0" rtl="0" algn="l">
              <a:lnSpc>
                <a:spcPct val="100000"/>
              </a:lnSpc>
              <a:spcBef>
                <a:spcPts val="0"/>
              </a:spcBef>
              <a:spcAft>
                <a:spcPts val="0"/>
              </a:spcAft>
              <a:buClr>
                <a:srgbClr val="000000"/>
              </a:buClr>
              <a:buSzPct val="100000"/>
              <a:buFont typeface="Arial"/>
              <a:buNone/>
            </a:pPr>
            <a:r>
              <a:rPr lang="en-US"/>
              <a:t>Who are </a:t>
            </a:r>
            <a:r>
              <a:rPr lang="en-US" u="sng"/>
              <a:t>you</a:t>
            </a:r>
            <a:r>
              <a:rPr lang="en-US"/>
              <a:t>?</a:t>
            </a:r>
            <a:br>
              <a:rPr lang="en-US"/>
            </a:br>
            <a:r>
              <a:rPr lang="en-US" sz="2000">
                <a:solidFill>
                  <a:srgbClr val="CFC6C3"/>
                </a:solidFill>
              </a:rPr>
              <a:t>What defines you – are you a specialist or a generalist, or in the middle?</a:t>
            </a:r>
            <a:endParaRPr>
              <a:solidFill>
                <a:srgbClr val="CFC6C3"/>
              </a:solidFill>
            </a:endParaRPr>
          </a:p>
        </p:txBody>
      </p:sp>
      <p:pic>
        <p:nvPicPr>
          <p:cNvPr descr="http://engage.synecoretech.com/Portals/141995/images/facebook-vs-google-specialist_versus_generalist.jpg" id="179" name="Google Shape;179;p14"/>
          <p:cNvPicPr preferRelativeResize="0"/>
          <p:nvPr/>
        </p:nvPicPr>
        <p:blipFill rotWithShape="1">
          <a:blip r:embed="rId5">
            <a:alphaModFix/>
          </a:blip>
          <a:srcRect b="0" l="0" r="0" t="0"/>
          <a:stretch/>
        </p:blipFill>
        <p:spPr>
          <a:xfrm>
            <a:off x="5387791" y="2617815"/>
            <a:ext cx="2425249" cy="1410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5"/>
          <p:cNvSpPr txBox="1"/>
          <p:nvPr>
            <p:ph idx="1" type="body"/>
          </p:nvPr>
        </p:nvSpPr>
        <p:spPr>
          <a:xfrm>
            <a:off x="457201" y="1381125"/>
            <a:ext cx="8228012" cy="4824414"/>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920"/>
              <a:buNone/>
            </a:pPr>
            <a:r>
              <a:t/>
            </a:r>
            <a:endParaRPr/>
          </a:p>
        </p:txBody>
      </p:sp>
      <p:sp>
        <p:nvSpPr>
          <p:cNvPr id="185" name="Google Shape;185;p15"/>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Specialist Generalist, Versatilist</a:t>
            </a:r>
            <a:endParaRPr/>
          </a:p>
        </p:txBody>
      </p:sp>
      <p:pic>
        <p:nvPicPr>
          <p:cNvPr id="186" name="Google Shape;186;p15"/>
          <p:cNvPicPr preferRelativeResize="0"/>
          <p:nvPr/>
        </p:nvPicPr>
        <p:blipFill rotWithShape="1">
          <a:blip r:embed="rId3">
            <a:alphaModFix/>
          </a:blip>
          <a:srcRect b="0" l="0" r="0" t="0"/>
          <a:stretch/>
        </p:blipFill>
        <p:spPr>
          <a:xfrm>
            <a:off x="892175" y="955675"/>
            <a:ext cx="7359650" cy="549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6"/>
          <p:cNvSpPr txBox="1"/>
          <p:nvPr>
            <p:ph idx="1" type="body"/>
          </p:nvPr>
        </p:nvSpPr>
        <p:spPr>
          <a:xfrm>
            <a:off x="457201" y="1381125"/>
            <a:ext cx="8228012" cy="4824414"/>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920"/>
              <a:buNone/>
            </a:pPr>
            <a:r>
              <a:rPr b="0" lang="en-US"/>
              <a:t>Todo: Blame orientation, internal, external: process&amp;self&amp;othrts, order, authority: complements, angry, shit hits fan, drive neg from self or other, who are they trying to please, me real or they real, how do they enter a room</a:t>
            </a:r>
            <a:endParaRPr/>
          </a:p>
        </p:txBody>
      </p:sp>
      <p:sp>
        <p:nvSpPr>
          <p:cNvPr id="192" name="Google Shape;192;p16"/>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Self or Others?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7"/>
          <p:cNvSpPr txBox="1"/>
          <p:nvPr>
            <p:ph idx="2" type="body"/>
          </p:nvPr>
        </p:nvSpPr>
        <p:spPr>
          <a:xfrm>
            <a:off x="4441372" y="1381125"/>
            <a:ext cx="4243842" cy="4824414"/>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600"/>
              <a:buNone/>
            </a:pPr>
            <a:r>
              <a:rPr lang="en-US"/>
              <a:t>Core ineffective thoughts:</a:t>
            </a:r>
            <a:endParaRPr/>
          </a:p>
          <a:p>
            <a:pPr indent="-231775" lvl="0" marL="231775" rtl="0" algn="l">
              <a:lnSpc>
                <a:spcPct val="100000"/>
              </a:lnSpc>
              <a:spcBef>
                <a:spcPts val="1200"/>
              </a:spcBef>
              <a:spcAft>
                <a:spcPts val="0"/>
              </a:spcAft>
              <a:buSzPts val="1600"/>
              <a:buFont typeface="Arial"/>
              <a:buChar char="•"/>
            </a:pPr>
            <a:r>
              <a:rPr lang="en-US"/>
              <a:t>Disaster-thinking</a:t>
            </a:r>
            <a:endParaRPr/>
          </a:p>
          <a:p>
            <a:pPr indent="-231775" lvl="0" marL="231775" rtl="0" algn="l">
              <a:lnSpc>
                <a:spcPct val="100000"/>
              </a:lnSpc>
              <a:spcBef>
                <a:spcPts val="1200"/>
              </a:spcBef>
              <a:spcAft>
                <a:spcPts val="0"/>
              </a:spcAft>
              <a:buSzPts val="1600"/>
              <a:buFont typeface="Arial"/>
              <a:buChar char="•"/>
            </a:pPr>
            <a:r>
              <a:rPr lang="en-US"/>
              <a:t>Perfectionism</a:t>
            </a:r>
            <a:endParaRPr/>
          </a:p>
          <a:p>
            <a:pPr indent="-231775" lvl="0" marL="231775" rtl="0" algn="l">
              <a:lnSpc>
                <a:spcPct val="100000"/>
              </a:lnSpc>
              <a:spcBef>
                <a:spcPts val="1200"/>
              </a:spcBef>
              <a:spcAft>
                <a:spcPts val="0"/>
              </a:spcAft>
              <a:buSzPts val="1600"/>
              <a:buFont typeface="Arial"/>
              <a:buChar char="•"/>
            </a:pPr>
            <a:r>
              <a:rPr lang="en-US"/>
              <a:t>Love-junk</a:t>
            </a:r>
            <a:endParaRPr/>
          </a:p>
          <a:p>
            <a:pPr indent="-231775" lvl="0" marL="231775" rtl="0" algn="l">
              <a:lnSpc>
                <a:spcPct val="100000"/>
              </a:lnSpc>
              <a:spcBef>
                <a:spcPts val="1200"/>
              </a:spcBef>
              <a:spcAft>
                <a:spcPts val="0"/>
              </a:spcAft>
              <a:buSzPts val="1600"/>
              <a:buFont typeface="Arial"/>
              <a:buChar char="•"/>
            </a:pPr>
            <a:r>
              <a:rPr lang="en-US"/>
              <a:t>Normativism</a:t>
            </a:r>
            <a:endParaRPr/>
          </a:p>
          <a:p>
            <a:pPr indent="-231775" lvl="0" marL="231775" rtl="0" algn="l">
              <a:lnSpc>
                <a:spcPct val="100000"/>
              </a:lnSpc>
              <a:spcBef>
                <a:spcPts val="1200"/>
              </a:spcBef>
              <a:spcAft>
                <a:spcPts val="0"/>
              </a:spcAft>
              <a:buSzPts val="1600"/>
              <a:buFont typeface="Arial"/>
              <a:buChar char="•"/>
            </a:pPr>
            <a:r>
              <a:rPr lang="en-US"/>
              <a:t>Low-frustration tolerants</a:t>
            </a:r>
            <a:endParaRPr/>
          </a:p>
          <a:p>
            <a:pPr indent="-130175" lvl="0" marL="231775" rtl="0" algn="l">
              <a:lnSpc>
                <a:spcPct val="100000"/>
              </a:lnSpc>
              <a:spcBef>
                <a:spcPts val="1200"/>
              </a:spcBef>
              <a:spcAft>
                <a:spcPts val="0"/>
              </a:spcAft>
              <a:buSzPts val="1600"/>
              <a:buFont typeface="Arial"/>
              <a:buNone/>
            </a:pPr>
            <a:r>
              <a:t/>
            </a:r>
            <a:endParaRPr/>
          </a:p>
          <a:p>
            <a:pPr indent="0" lvl="0" marL="0" rtl="0" algn="l">
              <a:lnSpc>
                <a:spcPct val="100000"/>
              </a:lnSpc>
              <a:spcBef>
                <a:spcPts val="1200"/>
              </a:spcBef>
              <a:spcAft>
                <a:spcPts val="0"/>
              </a:spcAft>
              <a:buSzPts val="1600"/>
              <a:buNone/>
            </a:pPr>
            <a:r>
              <a:rPr lang="en-US"/>
              <a:t>Triggered by reptilian brain, make cascade effect in unconscious thoughts…</a:t>
            </a:r>
            <a:endParaRPr/>
          </a:p>
        </p:txBody>
      </p:sp>
      <p:sp>
        <p:nvSpPr>
          <p:cNvPr id="199" name="Google Shape;199;p17"/>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Personality (internal): REBT</a:t>
            </a:r>
            <a:br>
              <a:rPr lang="en-US"/>
            </a:br>
            <a:r>
              <a:rPr b="0" lang="en-US" sz="1600">
                <a:solidFill>
                  <a:srgbClr val="7F7F7F"/>
                </a:solidFill>
              </a:rPr>
              <a:t>Rational Emotive Behavior </a:t>
            </a:r>
            <a:endParaRPr>
              <a:solidFill>
                <a:srgbClr val="7F7F7F"/>
              </a:solidFill>
            </a:endParaRPr>
          </a:p>
        </p:txBody>
      </p:sp>
      <p:pic>
        <p:nvPicPr>
          <p:cNvPr descr="http://www.thecwcnj.com/_images/siteImages/Rational%20Emotive%20Therapy.gif" id="200" name="Google Shape;200;p17"/>
          <p:cNvPicPr preferRelativeResize="0"/>
          <p:nvPr/>
        </p:nvPicPr>
        <p:blipFill rotWithShape="1">
          <a:blip r:embed="rId3">
            <a:alphaModFix/>
          </a:blip>
          <a:srcRect b="0" l="0" r="0" t="0"/>
          <a:stretch/>
        </p:blipFill>
        <p:spPr>
          <a:xfrm>
            <a:off x="461035" y="1527048"/>
            <a:ext cx="3181350" cy="2381250"/>
          </a:xfrm>
          <a:prstGeom prst="rect">
            <a:avLst/>
          </a:prstGeom>
          <a:noFill/>
          <a:ln>
            <a:noFill/>
          </a:ln>
        </p:spPr>
      </p:pic>
      <p:sp>
        <p:nvSpPr>
          <p:cNvPr id="201" name="Google Shape;201;p17"/>
          <p:cNvSpPr/>
          <p:nvPr/>
        </p:nvSpPr>
        <p:spPr>
          <a:xfrm>
            <a:off x="4245428" y="6210691"/>
            <a:ext cx="4572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Arial"/>
                <a:ea typeface="Arial"/>
                <a:cs typeface="Arial"/>
                <a:sym typeface="Arial"/>
                <a:hlinkClick r:id="rId4">
                  <a:extLst>
                    <a:ext uri="{A12FA001-AC4F-418D-AE19-62706E023703}">
                      <ahyp:hlinkClr val="tx"/>
                    </a:ext>
                  </a:extLst>
                </a:hlinkClick>
              </a:rPr>
              <a:t>http://en.wikipedia.org/wiki/Rational_Emotive_Therapy</a:t>
            </a:r>
            <a:r>
              <a:rPr lang="en-US"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8"/>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Social Styles</a:t>
            </a:r>
            <a:br>
              <a:rPr lang="en-US"/>
            </a:br>
            <a:endParaRPr>
              <a:solidFill>
                <a:srgbClr val="7F7F7F"/>
              </a:solidFill>
            </a:endParaRPr>
          </a:p>
        </p:txBody>
      </p:sp>
      <p:sp>
        <p:nvSpPr>
          <p:cNvPr id="207" name="Google Shape;207;p18"/>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1600"/>
              <a:buChar char="•"/>
            </a:pPr>
            <a:r>
              <a:rPr lang="en-US"/>
              <a:t>Analyticals need to be right</a:t>
            </a:r>
            <a:endParaRPr/>
          </a:p>
          <a:p>
            <a:pPr indent="-231775" lvl="1" marL="457200" rtl="0" algn="l">
              <a:lnSpc>
                <a:spcPct val="100000"/>
              </a:lnSpc>
              <a:spcBef>
                <a:spcPts val="624"/>
              </a:spcBef>
              <a:spcAft>
                <a:spcPts val="0"/>
              </a:spcAft>
              <a:buSzPts val="1440"/>
              <a:buChar char="–"/>
            </a:pPr>
            <a:r>
              <a:rPr lang="en-US"/>
              <a:t>Orientation: Thinking</a:t>
            </a:r>
            <a:endParaRPr/>
          </a:p>
          <a:p>
            <a:pPr indent="-231775" lvl="1" marL="457200" rtl="0" algn="l">
              <a:lnSpc>
                <a:spcPct val="100000"/>
              </a:lnSpc>
              <a:spcBef>
                <a:spcPts val="624"/>
              </a:spcBef>
              <a:spcAft>
                <a:spcPts val="0"/>
              </a:spcAft>
              <a:buSzPts val="1440"/>
              <a:buChar char="–"/>
            </a:pPr>
            <a:r>
              <a:rPr lang="en-US"/>
              <a:t>Growth Action: To Declare</a:t>
            </a:r>
            <a:endParaRPr/>
          </a:p>
          <a:p>
            <a:pPr indent="-231775" lvl="0" marL="231775" rtl="0" algn="l">
              <a:lnSpc>
                <a:spcPct val="100000"/>
              </a:lnSpc>
              <a:spcBef>
                <a:spcPts val="1200"/>
              </a:spcBef>
              <a:spcAft>
                <a:spcPts val="0"/>
              </a:spcAft>
              <a:buSzPts val="1600"/>
              <a:buChar char="•"/>
            </a:pPr>
            <a:r>
              <a:rPr lang="en-US"/>
              <a:t>Amiables need personal security</a:t>
            </a:r>
            <a:endParaRPr/>
          </a:p>
          <a:p>
            <a:pPr indent="-231775" lvl="1" marL="457200" rtl="0" algn="l">
              <a:lnSpc>
                <a:spcPct val="100000"/>
              </a:lnSpc>
              <a:spcBef>
                <a:spcPts val="624"/>
              </a:spcBef>
              <a:spcAft>
                <a:spcPts val="0"/>
              </a:spcAft>
              <a:buSzPts val="1440"/>
              <a:buChar char="–"/>
            </a:pPr>
            <a:r>
              <a:rPr lang="en-US"/>
              <a:t>Orientation: Relationships</a:t>
            </a:r>
            <a:endParaRPr/>
          </a:p>
          <a:p>
            <a:pPr indent="-231775" lvl="1" marL="457200" rtl="0" algn="l">
              <a:lnSpc>
                <a:spcPct val="100000"/>
              </a:lnSpc>
              <a:spcBef>
                <a:spcPts val="624"/>
              </a:spcBef>
              <a:spcAft>
                <a:spcPts val="0"/>
              </a:spcAft>
              <a:buSzPts val="1440"/>
              <a:buChar char="–"/>
            </a:pPr>
            <a:r>
              <a:rPr lang="en-US"/>
              <a:t>Growth Action: To Initiate</a:t>
            </a:r>
            <a:endParaRPr/>
          </a:p>
          <a:p>
            <a:pPr indent="-231775" lvl="0" marL="231775" rtl="0" algn="l">
              <a:lnSpc>
                <a:spcPct val="100000"/>
              </a:lnSpc>
              <a:spcBef>
                <a:spcPts val="1200"/>
              </a:spcBef>
              <a:spcAft>
                <a:spcPts val="0"/>
              </a:spcAft>
              <a:buSzPts val="1600"/>
              <a:buChar char="•"/>
            </a:pPr>
            <a:r>
              <a:rPr lang="en-US"/>
              <a:t>Drivers need results</a:t>
            </a:r>
            <a:endParaRPr/>
          </a:p>
          <a:p>
            <a:pPr indent="-231775" lvl="1" marL="457200" rtl="0" algn="l">
              <a:lnSpc>
                <a:spcPct val="100000"/>
              </a:lnSpc>
              <a:spcBef>
                <a:spcPts val="624"/>
              </a:spcBef>
              <a:spcAft>
                <a:spcPts val="0"/>
              </a:spcAft>
              <a:buSzPts val="1440"/>
              <a:buChar char="–"/>
            </a:pPr>
            <a:r>
              <a:rPr lang="en-US"/>
              <a:t>Orientation: Action</a:t>
            </a:r>
            <a:endParaRPr/>
          </a:p>
          <a:p>
            <a:pPr indent="-231775" lvl="1" marL="457200" rtl="0" algn="l">
              <a:lnSpc>
                <a:spcPct val="100000"/>
              </a:lnSpc>
              <a:spcBef>
                <a:spcPts val="624"/>
              </a:spcBef>
              <a:spcAft>
                <a:spcPts val="0"/>
              </a:spcAft>
              <a:buSzPts val="1440"/>
              <a:buChar char="–"/>
            </a:pPr>
            <a:r>
              <a:rPr lang="en-US"/>
              <a:t>Growth Action: To Listen</a:t>
            </a:r>
            <a:endParaRPr/>
          </a:p>
          <a:p>
            <a:pPr indent="-231775" lvl="0" marL="231775" rtl="0" algn="l">
              <a:lnSpc>
                <a:spcPct val="100000"/>
              </a:lnSpc>
              <a:spcBef>
                <a:spcPts val="1200"/>
              </a:spcBef>
              <a:spcAft>
                <a:spcPts val="0"/>
              </a:spcAft>
              <a:buSzPts val="1600"/>
              <a:buChar char="•"/>
            </a:pPr>
            <a:r>
              <a:rPr lang="en-US"/>
              <a:t>Expressives need personal improvements</a:t>
            </a:r>
            <a:endParaRPr/>
          </a:p>
          <a:p>
            <a:pPr indent="-231775" lvl="1" marL="457200" rtl="0" algn="l">
              <a:lnSpc>
                <a:spcPct val="100000"/>
              </a:lnSpc>
              <a:spcBef>
                <a:spcPts val="624"/>
              </a:spcBef>
              <a:spcAft>
                <a:spcPts val="0"/>
              </a:spcAft>
              <a:buSzPts val="1440"/>
              <a:buChar char="–"/>
            </a:pPr>
            <a:r>
              <a:rPr lang="en-US"/>
              <a:t>Orientation: Spontaneity</a:t>
            </a:r>
            <a:endParaRPr/>
          </a:p>
          <a:p>
            <a:pPr indent="-231775" lvl="1" marL="457200" rtl="0" algn="l">
              <a:lnSpc>
                <a:spcPct val="100000"/>
              </a:lnSpc>
              <a:spcBef>
                <a:spcPts val="624"/>
              </a:spcBef>
              <a:spcAft>
                <a:spcPts val="0"/>
              </a:spcAft>
              <a:buSzPts val="1440"/>
              <a:buChar char="–"/>
            </a:pPr>
            <a:r>
              <a:rPr lang="en-US"/>
              <a:t>Growth Action: To Check</a:t>
            </a:r>
            <a:endParaRPr/>
          </a:p>
        </p:txBody>
      </p:sp>
      <p:sp>
        <p:nvSpPr>
          <p:cNvPr descr="Description: http://socialstyles360.com/images/sspic3.jpg" id="208" name="Google Shape;208;p18"/>
          <p:cNvSpPr/>
          <p:nvPr/>
        </p:nvSpPr>
        <p:spPr>
          <a:xfrm>
            <a:off x="155575" y="-1417638"/>
            <a:ext cx="3952875" cy="2962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Description: http://socialstyles360.com/images/sspic3.jpg" id="209" name="Google Shape;209;p18"/>
          <p:cNvSpPr/>
          <p:nvPr/>
        </p:nvSpPr>
        <p:spPr>
          <a:xfrm>
            <a:off x="307975" y="-1265238"/>
            <a:ext cx="3952875" cy="2962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0" name="Google Shape;210;p18"/>
          <p:cNvPicPr preferRelativeResize="0"/>
          <p:nvPr/>
        </p:nvPicPr>
        <p:blipFill rotWithShape="1">
          <a:blip r:embed="rId3">
            <a:alphaModFix/>
          </a:blip>
          <a:srcRect b="0" l="0" r="0" t="0"/>
          <a:stretch/>
        </p:blipFill>
        <p:spPr>
          <a:xfrm>
            <a:off x="461035" y="1947863"/>
            <a:ext cx="3952875" cy="2962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Myers Briggs Type Indicator</a:t>
            </a:r>
            <a:endParaRPr/>
          </a:p>
        </p:txBody>
      </p:sp>
      <p:pic>
        <p:nvPicPr>
          <p:cNvPr descr="http://www.nwhm.org/blog/wp-content/uploads/2012/10/mbti-picture.jpg" id="216" name="Google Shape;216;p19"/>
          <p:cNvPicPr preferRelativeResize="0"/>
          <p:nvPr/>
        </p:nvPicPr>
        <p:blipFill rotWithShape="1">
          <a:blip r:embed="rId3">
            <a:alphaModFix/>
          </a:blip>
          <a:srcRect b="0" l="0" r="0" t="0"/>
          <a:stretch/>
        </p:blipFill>
        <p:spPr>
          <a:xfrm>
            <a:off x="1984375" y="1626235"/>
            <a:ext cx="6096000" cy="457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Feedback/Ideas</a:t>
            </a:r>
            <a:endParaRPr/>
          </a:p>
          <a:p>
            <a:pPr indent="-571500" lvl="0" marL="571500" rtl="0" algn="l">
              <a:lnSpc>
                <a:spcPct val="97500"/>
              </a:lnSpc>
              <a:spcBef>
                <a:spcPts val="0"/>
              </a:spcBef>
              <a:spcAft>
                <a:spcPts val="0"/>
              </a:spcAft>
              <a:buSzPts val="3200"/>
              <a:buFont typeface="Arial"/>
              <a:buChar char="•"/>
            </a:pPr>
            <a:r>
              <a:rPr lang="en-US"/>
              <a:t>After each slide, put a practical use</a:t>
            </a:r>
            <a:endParaRPr/>
          </a:p>
          <a:p>
            <a:pPr indent="-571500" lvl="0" marL="571500" rtl="0" algn="l">
              <a:lnSpc>
                <a:spcPct val="97500"/>
              </a:lnSpc>
              <a:spcBef>
                <a:spcPts val="0"/>
              </a:spcBef>
              <a:spcAft>
                <a:spcPts val="0"/>
              </a:spcAft>
              <a:buSzPts val="3200"/>
              <a:buFont typeface="Arial"/>
              <a:buChar char="•"/>
            </a:pPr>
            <a:r>
              <a:rPr lang="en-US"/>
              <a:t>Apply PurposeObjectiveWhy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0"/>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Behaviour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1"/>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k</a:t>
            </a:r>
            <a:br>
              <a:rPr lang="en-US"/>
            </a:br>
            <a:r>
              <a:rPr lang="en-US"/>
              <a:t>Elisabeth Kubler-Ross</a:t>
            </a:r>
            <a:endParaRPr/>
          </a:p>
        </p:txBody>
      </p:sp>
      <p:pic>
        <p:nvPicPr>
          <p:cNvPr descr="http://www.seykota.com/tribe/faq/2008_Aug/01/dabda.jpg" id="227" name="Google Shape;227;p21"/>
          <p:cNvPicPr preferRelativeResize="0"/>
          <p:nvPr/>
        </p:nvPicPr>
        <p:blipFill rotWithShape="1">
          <a:blip r:embed="rId3">
            <a:alphaModFix/>
          </a:blip>
          <a:srcRect b="0" l="0" r="0" t="0"/>
          <a:stretch/>
        </p:blipFill>
        <p:spPr>
          <a:xfrm>
            <a:off x="948055" y="1560512"/>
            <a:ext cx="4391057" cy="2818448"/>
          </a:xfrm>
          <a:prstGeom prst="rect">
            <a:avLst/>
          </a:prstGeom>
          <a:noFill/>
          <a:ln>
            <a:noFill/>
          </a:ln>
        </p:spPr>
      </p:pic>
      <p:sp>
        <p:nvSpPr>
          <p:cNvPr id="228" name="Google Shape;228;p21"/>
          <p:cNvSpPr txBox="1"/>
          <p:nvPr/>
        </p:nvSpPr>
        <p:spPr>
          <a:xfrm>
            <a:off x="5933440" y="1560512"/>
            <a:ext cx="1899920"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Denial</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Anger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Bargaining</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Depression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Acceptance</a:t>
            </a:r>
            <a:endParaRPr sz="18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2"/>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Thinking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7" name="Shape 237"/>
        <p:cNvGrpSpPr/>
        <p:nvPr/>
      </p:nvGrpSpPr>
      <p:grpSpPr>
        <a:xfrm>
          <a:off x="0" y="0"/>
          <a:ext cx="0" cy="0"/>
          <a:chOff x="0" y="0"/>
          <a:chExt cx="0" cy="0"/>
        </a:xfrm>
      </p:grpSpPr>
      <p:sp>
        <p:nvSpPr>
          <p:cNvPr id="238" name="Google Shape;238;p23"/>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What is thinking? - </a:t>
            </a:r>
            <a:r>
              <a:rPr b="0" lang="en-US"/>
              <a:t>Thought</a:t>
            </a:r>
            <a:endParaRPr/>
          </a:p>
        </p:txBody>
      </p:sp>
      <p:pic>
        <p:nvPicPr>
          <p:cNvPr descr="http://2.bp.blogspot.com/-FsNAvAHosa8/UPApwMelnvI/AAAAAAAAAOM/JTkmcYpEESM/s1600/neural_network_synapsis.jpg" id="239" name="Google Shape;239;p23"/>
          <p:cNvPicPr preferRelativeResize="0"/>
          <p:nvPr/>
        </p:nvPicPr>
        <p:blipFill rotWithShape="1">
          <a:blip r:embed="rId3">
            <a:alphaModFix/>
          </a:blip>
          <a:srcRect b="0" l="0" r="0" t="0"/>
          <a:stretch/>
        </p:blipFill>
        <p:spPr>
          <a:xfrm>
            <a:off x="247015" y="1269682"/>
            <a:ext cx="3888105" cy="2912327"/>
          </a:xfrm>
          <a:prstGeom prst="rect">
            <a:avLst/>
          </a:prstGeom>
          <a:noFill/>
          <a:ln>
            <a:noFill/>
          </a:ln>
        </p:spPr>
      </p:pic>
      <p:sp>
        <p:nvSpPr>
          <p:cNvPr id="240" name="Google Shape;240;p23"/>
          <p:cNvSpPr txBox="1"/>
          <p:nvPr/>
        </p:nvSpPr>
        <p:spPr>
          <a:xfrm>
            <a:off x="4531359" y="6307574"/>
            <a:ext cx="37882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4">
                  <a:extLst>
                    <a:ext uri="{A12FA001-AC4F-418D-AE19-62706E023703}">
                      <ahyp:hlinkClr val="tx"/>
                    </a:ext>
                  </a:extLst>
                </a:hlinkClick>
              </a:rPr>
              <a:t>http://en.wikipedia.org/wiki/Thought</a:t>
            </a:r>
            <a:endParaRPr sz="1800">
              <a:solidFill>
                <a:schemeClr val="dk1"/>
              </a:solidFill>
              <a:latin typeface="Arial"/>
              <a:ea typeface="Arial"/>
              <a:cs typeface="Arial"/>
              <a:sym typeface="Arial"/>
            </a:endParaRPr>
          </a:p>
        </p:txBody>
      </p:sp>
      <p:sp>
        <p:nvSpPr>
          <p:cNvPr id="241" name="Google Shape;241;p23"/>
          <p:cNvSpPr/>
          <p:nvPr/>
        </p:nvSpPr>
        <p:spPr>
          <a:xfrm>
            <a:off x="0" y="-1092607"/>
            <a:ext cx="9144000" cy="218521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B0080"/>
              </a:buClr>
              <a:buSzPts val="900"/>
              <a:buFont typeface="Arial"/>
              <a:buNone/>
            </a:pPr>
            <a:r>
              <a:rPr b="0" i="0" lang="en-US" sz="900" u="sng" cap="none" strike="noStrike">
                <a:solidFill>
                  <a:srgbClr val="0B0080"/>
                </a:solidFill>
                <a:latin typeface="Arial"/>
                <a:ea typeface="Arial"/>
                <a:cs typeface="Arial"/>
                <a:sym typeface="Arial"/>
                <a:hlinkClick r:id="rId5">
                  <a:extLst>
                    <a:ext uri="{A12FA001-AC4F-418D-AE19-62706E023703}">
                      <ahyp:hlinkClr val="tx"/>
                    </a:ext>
                  </a:extLst>
                </a:hlinkClick>
              </a:rPr>
              <a:t>  </a:t>
            </a:r>
            <a:r>
              <a:rPr b="0" i="0" lang="en-US" sz="13600" u="none" cap="none" strike="noStrike">
                <a:solidFill>
                  <a:srgbClr val="0B0080"/>
                </a:solidFill>
                <a:latin typeface="Arial"/>
                <a:ea typeface="Arial"/>
                <a:cs typeface="Arial"/>
                <a:sym typeface="Arial"/>
              </a:rPr>
              <a:t> </a:t>
            </a:r>
            <a:r>
              <a:rPr b="0" i="0" lang="en-US" sz="900" u="none" cap="none" strike="noStrike">
                <a:solidFill>
                  <a:srgbClr val="0B0080"/>
                </a:solidFill>
                <a:latin typeface="Arial"/>
                <a:ea typeface="Arial"/>
                <a:cs typeface="Arial"/>
                <a:sym typeface="Arial"/>
              </a:rPr>
              <a:t>                                                  </a:t>
            </a:r>
            <a:endParaRPr b="0" i="0" sz="600" u="none" cap="none" strike="noStrike">
              <a:solidFill>
                <a:schemeClr val="dk1"/>
              </a:solidFill>
              <a:latin typeface="Arial"/>
              <a:ea typeface="Arial"/>
              <a:cs typeface="Arial"/>
              <a:sym typeface="Arial"/>
            </a:endParaRPr>
          </a:p>
        </p:txBody>
      </p:sp>
      <p:pic>
        <p:nvPicPr>
          <p:cNvPr descr="http://upload.wikimedia.org/wikipedia/commons/thumb/a/ad/ThinkingMan_Rodin.jpg/170px-ThinkingMan_Rodin.jpg" id="242" name="Google Shape;242;p23">
            <a:hlinkClick r:id="rId6"/>
          </p:cNvPr>
          <p:cNvPicPr preferRelativeResize="0"/>
          <p:nvPr/>
        </p:nvPicPr>
        <p:blipFill rotWithShape="1">
          <a:blip r:embed="rId7">
            <a:alphaModFix/>
          </a:blip>
          <a:srcRect b="0" l="0" r="0" t="0"/>
          <a:stretch/>
        </p:blipFill>
        <p:spPr>
          <a:xfrm>
            <a:off x="7226618" y="1252854"/>
            <a:ext cx="1619250" cy="2162175"/>
          </a:xfrm>
          <a:prstGeom prst="rect">
            <a:avLst/>
          </a:prstGeom>
          <a:noFill/>
          <a:ln>
            <a:noFill/>
          </a:ln>
        </p:spPr>
      </p:pic>
      <p:sp>
        <p:nvSpPr>
          <p:cNvPr id="243" name="Google Shape;243;p23"/>
          <p:cNvSpPr/>
          <p:nvPr/>
        </p:nvSpPr>
        <p:spPr>
          <a:xfrm>
            <a:off x="7226618" y="3429000"/>
            <a:ext cx="16192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u="sng">
                <a:solidFill>
                  <a:srgbClr val="0B0080"/>
                </a:solidFill>
                <a:latin typeface="Arial"/>
                <a:ea typeface="Arial"/>
                <a:cs typeface="Arial"/>
                <a:sym typeface="Arial"/>
                <a:hlinkClick r:id="rId8">
                  <a:extLst>
                    <a:ext uri="{A12FA001-AC4F-418D-AE19-62706E023703}">
                      <ahyp:hlinkClr val="tx"/>
                    </a:ext>
                  </a:extLst>
                </a:hlinkClick>
              </a:rPr>
              <a:t>The Thinker</a:t>
            </a:r>
            <a:r>
              <a:rPr lang="en-US" sz="800">
                <a:solidFill>
                  <a:srgbClr val="000000"/>
                </a:solidFill>
                <a:latin typeface="Arial"/>
                <a:ea typeface="Arial"/>
                <a:cs typeface="Arial"/>
                <a:sym typeface="Arial"/>
              </a:rPr>
              <a:t> by </a:t>
            </a:r>
            <a:r>
              <a:rPr lang="en-US" sz="800" u="sng">
                <a:solidFill>
                  <a:srgbClr val="0B0080"/>
                </a:solidFill>
                <a:latin typeface="Arial"/>
                <a:ea typeface="Arial"/>
                <a:cs typeface="Arial"/>
                <a:sym typeface="Arial"/>
                <a:hlinkClick r:id="rId9">
                  <a:extLst>
                    <a:ext uri="{A12FA001-AC4F-418D-AE19-62706E023703}">
                      <ahyp:hlinkClr val="tx"/>
                    </a:ext>
                  </a:extLst>
                </a:hlinkClick>
              </a:rPr>
              <a:t>Rodin</a:t>
            </a:r>
            <a:r>
              <a:rPr lang="en-US" sz="800">
                <a:solidFill>
                  <a:srgbClr val="000000"/>
                </a:solidFill>
                <a:latin typeface="Arial"/>
                <a:ea typeface="Arial"/>
                <a:cs typeface="Arial"/>
                <a:sym typeface="Arial"/>
              </a:rPr>
              <a:t> (1840–1917), in the garden of the </a:t>
            </a:r>
            <a:r>
              <a:rPr lang="en-US" sz="800" u="sng">
                <a:solidFill>
                  <a:srgbClr val="0B0080"/>
                </a:solidFill>
                <a:latin typeface="Arial"/>
                <a:ea typeface="Arial"/>
                <a:cs typeface="Arial"/>
                <a:sym typeface="Arial"/>
                <a:hlinkClick r:id="rId10">
                  <a:extLst>
                    <a:ext uri="{A12FA001-AC4F-418D-AE19-62706E023703}">
                      <ahyp:hlinkClr val="tx"/>
                    </a:ext>
                  </a:extLst>
                </a:hlinkClick>
              </a:rPr>
              <a:t>Musée Rodin</a:t>
            </a:r>
            <a:endParaRPr sz="800">
              <a:solidFill>
                <a:schemeClr val="dk1"/>
              </a:solidFill>
              <a:latin typeface="Arial"/>
              <a:ea typeface="Arial"/>
              <a:cs typeface="Arial"/>
              <a:sym typeface="Arial"/>
            </a:endParaRPr>
          </a:p>
        </p:txBody>
      </p:sp>
      <p:sp>
        <p:nvSpPr>
          <p:cNvPr id="244" name="Google Shape;244;p23"/>
          <p:cNvSpPr txBox="1"/>
          <p:nvPr/>
        </p:nvSpPr>
        <p:spPr>
          <a:xfrm>
            <a:off x="247014" y="4182009"/>
            <a:ext cx="388810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Synapsis – creating new connections in the brain.</a:t>
            </a:r>
            <a:endParaRPr sz="1200">
              <a:solidFill>
                <a:schemeClr val="dk1"/>
              </a:solidFill>
              <a:latin typeface="Arial"/>
              <a:ea typeface="Arial"/>
              <a:cs typeface="Arial"/>
              <a:sym typeface="Arial"/>
            </a:endParaRPr>
          </a:p>
        </p:txBody>
      </p:sp>
      <p:sp>
        <p:nvSpPr>
          <p:cNvPr id="245" name="Google Shape;245;p23"/>
          <p:cNvSpPr/>
          <p:nvPr/>
        </p:nvSpPr>
        <p:spPr>
          <a:xfrm>
            <a:off x="772160" y="4873675"/>
            <a:ext cx="7366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take place only at a conscious level of awareness – we choose to think (or not to think, see ‘balance’-part)</a:t>
            </a:r>
            <a:endParaRPr sz="18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idx="2" type="body"/>
          </p:nvPr>
        </p:nvSpPr>
        <p:spPr>
          <a:xfrm>
            <a:off x="6601968" y="1381125"/>
            <a:ext cx="2083245" cy="4824414"/>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1600"/>
              <a:buChar char="•"/>
            </a:pPr>
            <a:r>
              <a:rPr lang="en-US"/>
              <a:t>White</a:t>
            </a:r>
            <a:endParaRPr/>
          </a:p>
          <a:p>
            <a:pPr indent="-231775" lvl="0" marL="231775" rtl="0" algn="l">
              <a:lnSpc>
                <a:spcPct val="100000"/>
              </a:lnSpc>
              <a:spcBef>
                <a:spcPts val="1200"/>
              </a:spcBef>
              <a:spcAft>
                <a:spcPts val="0"/>
              </a:spcAft>
              <a:buSzPts val="1600"/>
              <a:buChar char="•"/>
            </a:pPr>
            <a:r>
              <a:rPr lang="en-US"/>
              <a:t>Yellow</a:t>
            </a:r>
            <a:endParaRPr/>
          </a:p>
          <a:p>
            <a:pPr indent="-231775" lvl="0" marL="231775" rtl="0" algn="l">
              <a:lnSpc>
                <a:spcPct val="100000"/>
              </a:lnSpc>
              <a:spcBef>
                <a:spcPts val="1200"/>
              </a:spcBef>
              <a:spcAft>
                <a:spcPts val="0"/>
              </a:spcAft>
              <a:buSzPts val="1600"/>
              <a:buChar char="•"/>
            </a:pPr>
            <a:r>
              <a:rPr lang="en-US"/>
              <a:t>Green</a:t>
            </a:r>
            <a:endParaRPr/>
          </a:p>
          <a:p>
            <a:pPr indent="-231775" lvl="0" marL="231775" rtl="0" algn="l">
              <a:lnSpc>
                <a:spcPct val="100000"/>
              </a:lnSpc>
              <a:spcBef>
                <a:spcPts val="1200"/>
              </a:spcBef>
              <a:spcAft>
                <a:spcPts val="0"/>
              </a:spcAft>
              <a:buSzPts val="1600"/>
              <a:buChar char="•"/>
            </a:pPr>
            <a:r>
              <a:rPr lang="en-US"/>
              <a:t>Red</a:t>
            </a:r>
            <a:endParaRPr/>
          </a:p>
          <a:p>
            <a:pPr indent="-231775" lvl="0" marL="231775" rtl="0" algn="l">
              <a:lnSpc>
                <a:spcPct val="100000"/>
              </a:lnSpc>
              <a:spcBef>
                <a:spcPts val="1200"/>
              </a:spcBef>
              <a:spcAft>
                <a:spcPts val="0"/>
              </a:spcAft>
              <a:buSzPts val="1600"/>
              <a:buChar char="•"/>
            </a:pPr>
            <a:r>
              <a:rPr lang="en-US"/>
              <a:t>Blue</a:t>
            </a:r>
            <a:endParaRPr/>
          </a:p>
          <a:p>
            <a:pPr indent="-231775" lvl="0" marL="231775" rtl="0" algn="l">
              <a:lnSpc>
                <a:spcPct val="100000"/>
              </a:lnSpc>
              <a:spcBef>
                <a:spcPts val="1200"/>
              </a:spcBef>
              <a:spcAft>
                <a:spcPts val="0"/>
              </a:spcAft>
              <a:buSzPts val="1600"/>
              <a:buChar char="•"/>
            </a:pPr>
            <a:r>
              <a:rPr lang="en-US"/>
              <a:t>Black</a:t>
            </a:r>
            <a:endParaRPr/>
          </a:p>
          <a:p>
            <a:pPr indent="0" lvl="0" marL="0" rtl="0" algn="l">
              <a:lnSpc>
                <a:spcPct val="100000"/>
              </a:lnSpc>
              <a:spcBef>
                <a:spcPts val="1200"/>
              </a:spcBef>
              <a:spcAft>
                <a:spcPts val="0"/>
              </a:spcAft>
              <a:buSzPts val="1600"/>
              <a:buNone/>
            </a:pPr>
            <a:r>
              <a:rPr lang="en-US"/>
              <a:t> </a:t>
            </a:r>
            <a:endParaRPr/>
          </a:p>
        </p:txBody>
      </p:sp>
      <p:sp>
        <p:nvSpPr>
          <p:cNvPr id="251" name="Google Shape;251;p24"/>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Thinking</a:t>
            </a:r>
            <a:endParaRPr/>
          </a:p>
        </p:txBody>
      </p:sp>
      <p:pic>
        <p:nvPicPr>
          <p:cNvPr descr="http://www.mindmapinspiration.com/wp-content/uploads/2009/06/six-thinking-hats-mindmap.jpg" id="252" name="Google Shape;252;p24"/>
          <p:cNvPicPr preferRelativeResize="0"/>
          <p:nvPr/>
        </p:nvPicPr>
        <p:blipFill rotWithShape="1">
          <a:blip r:embed="rId3">
            <a:alphaModFix/>
          </a:blip>
          <a:srcRect b="0" l="0" r="0" t="0"/>
          <a:stretch/>
        </p:blipFill>
        <p:spPr>
          <a:xfrm>
            <a:off x="351307" y="1234440"/>
            <a:ext cx="6136896" cy="4485514"/>
          </a:xfrm>
          <a:prstGeom prst="rect">
            <a:avLst/>
          </a:prstGeom>
          <a:noFill/>
          <a:ln>
            <a:noFill/>
          </a:ln>
        </p:spPr>
      </p:pic>
      <p:sp>
        <p:nvSpPr>
          <p:cNvPr id="253" name="Google Shape;253;p24"/>
          <p:cNvSpPr/>
          <p:nvPr/>
        </p:nvSpPr>
        <p:spPr>
          <a:xfrm>
            <a:off x="4094296" y="6194816"/>
            <a:ext cx="45720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Arial"/>
                <a:ea typeface="Arial"/>
                <a:cs typeface="Arial"/>
                <a:sym typeface="Arial"/>
                <a:hlinkClick r:id="rId4">
                  <a:extLst>
                    <a:ext uri="{A12FA001-AC4F-418D-AE19-62706E023703}">
                      <ahyp:hlinkClr val="tx"/>
                    </a:ext>
                  </a:extLst>
                </a:hlinkClick>
              </a:rPr>
              <a:t>http://en.wikipedia.org/wiki/Six_Thinking_Hats</a:t>
            </a:r>
            <a:endParaRPr sz="14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http://www.se-forum.se/wp-content/uploads/2012/11/ideagenereation.jpg" id="258" name="Google Shape;258;p25"/>
          <p:cNvPicPr preferRelativeResize="0"/>
          <p:nvPr/>
        </p:nvPicPr>
        <p:blipFill rotWithShape="1">
          <a:blip r:embed="rId3">
            <a:alphaModFix/>
          </a:blip>
          <a:srcRect b="0" l="0" r="0" t="0"/>
          <a:stretch/>
        </p:blipFill>
        <p:spPr>
          <a:xfrm>
            <a:off x="3051110" y="4432390"/>
            <a:ext cx="3280270" cy="2425609"/>
          </a:xfrm>
          <a:prstGeom prst="rect">
            <a:avLst/>
          </a:prstGeom>
          <a:noFill/>
          <a:ln>
            <a:noFill/>
          </a:ln>
        </p:spPr>
      </p:pic>
      <p:sp>
        <p:nvSpPr>
          <p:cNvPr id="259" name="Google Shape;259;p25"/>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fontScale="90000"/>
          </a:bodyPr>
          <a:lstStyle/>
          <a:p>
            <a:pPr indent="0" lvl="0" marL="0" rtl="0" algn="l">
              <a:lnSpc>
                <a:spcPct val="100000"/>
              </a:lnSpc>
              <a:spcBef>
                <a:spcPts val="0"/>
              </a:spcBef>
              <a:spcAft>
                <a:spcPts val="0"/>
              </a:spcAft>
              <a:buClr>
                <a:srgbClr val="000000"/>
              </a:buClr>
              <a:buSzPct val="100000"/>
              <a:buFont typeface="Arial"/>
              <a:buNone/>
            </a:pPr>
            <a:r>
              <a:rPr lang="en-US"/>
              <a:t>Lateral Thinking</a:t>
            </a:r>
            <a:br>
              <a:rPr lang="en-US"/>
            </a:br>
            <a:r>
              <a:rPr b="0" lang="en-US" sz="1600">
                <a:solidFill>
                  <a:srgbClr val="7F7F7F"/>
                </a:solidFill>
              </a:rPr>
              <a:t>“We can not solve our problems with the </a:t>
            </a:r>
            <a:r>
              <a:rPr b="0" i="1" lang="en-US" sz="1600">
                <a:solidFill>
                  <a:srgbClr val="7F7F7F"/>
                </a:solidFill>
              </a:rPr>
              <a:t>same level of thinking</a:t>
            </a:r>
            <a:r>
              <a:rPr b="0" lang="en-US" sz="1600">
                <a:solidFill>
                  <a:srgbClr val="7F7F7F"/>
                </a:solidFill>
              </a:rPr>
              <a:t> that created them” . ― Albert </a:t>
            </a:r>
            <a:r>
              <a:rPr b="0" i="1" lang="en-US" sz="1600">
                <a:solidFill>
                  <a:srgbClr val="7F7F7F"/>
                </a:solidFill>
              </a:rPr>
              <a:t>Einstein</a:t>
            </a:r>
            <a:r>
              <a:rPr b="0" lang="en-US" sz="1600">
                <a:solidFill>
                  <a:srgbClr val="7F7F7F"/>
                </a:solidFill>
              </a:rPr>
              <a:t> </a:t>
            </a:r>
            <a:endParaRPr>
              <a:solidFill>
                <a:srgbClr val="7F7F7F"/>
              </a:solidFill>
            </a:endParaRPr>
          </a:p>
        </p:txBody>
      </p:sp>
      <p:pic>
        <p:nvPicPr>
          <p:cNvPr descr="http://aryanism.net/wp-content/uploads/lateral.png" id="260" name="Google Shape;260;p25"/>
          <p:cNvPicPr preferRelativeResize="0"/>
          <p:nvPr/>
        </p:nvPicPr>
        <p:blipFill rotWithShape="1">
          <a:blip r:embed="rId4">
            <a:alphaModFix/>
          </a:blip>
          <a:srcRect b="0" l="0" r="0" t="0"/>
          <a:stretch/>
        </p:blipFill>
        <p:spPr>
          <a:xfrm>
            <a:off x="228727" y="1180338"/>
            <a:ext cx="5905500" cy="2905125"/>
          </a:xfrm>
          <a:prstGeom prst="rect">
            <a:avLst/>
          </a:prstGeom>
          <a:noFill/>
          <a:ln>
            <a:noFill/>
          </a:ln>
        </p:spPr>
      </p:pic>
      <p:sp>
        <p:nvSpPr>
          <p:cNvPr id="261" name="Google Shape;261;p25"/>
          <p:cNvSpPr/>
          <p:nvPr/>
        </p:nvSpPr>
        <p:spPr>
          <a:xfrm>
            <a:off x="5618434" y="6099501"/>
            <a:ext cx="363753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dk1"/>
                </a:solidFill>
                <a:latin typeface="Arial"/>
                <a:ea typeface="Arial"/>
                <a:cs typeface="Arial"/>
                <a:sym typeface="Arial"/>
                <a:hlinkClick r:id="rId5">
                  <a:extLst>
                    <a:ext uri="{A12FA001-AC4F-418D-AE19-62706E023703}">
                      <ahyp:hlinkClr val="tx"/>
                    </a:ext>
                  </a:extLst>
                </a:hlinkClick>
              </a:rPr>
              <a:t>http://en.wikipedia.org/wiki/Lateral_thinking</a:t>
            </a:r>
            <a:r>
              <a:rPr lang="en-US"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26"/>
          <p:cNvGrpSpPr/>
          <p:nvPr/>
        </p:nvGrpSpPr>
        <p:grpSpPr>
          <a:xfrm>
            <a:off x="2444415" y="1176741"/>
            <a:ext cx="5084903" cy="5367378"/>
            <a:chOff x="1987215" y="-204384"/>
            <a:chExt cx="5084903" cy="5367378"/>
          </a:xfrm>
        </p:grpSpPr>
        <p:sp>
          <p:nvSpPr>
            <p:cNvPr id="267" name="Google Shape;267;p26"/>
            <p:cNvSpPr/>
            <p:nvPr/>
          </p:nvSpPr>
          <p:spPr>
            <a:xfrm>
              <a:off x="3872785" y="2170985"/>
              <a:ext cx="2653427" cy="2653427"/>
            </a:xfrm>
            <a:custGeom>
              <a:rect b="b" l="l" r="r" t="t"/>
              <a:pathLst>
                <a:path extrusionOk="0" h="120000" w="12000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rgbClr val="C374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txBox="1"/>
            <p:nvPr/>
          </p:nvSpPr>
          <p:spPr>
            <a:xfrm>
              <a:off x="4406242" y="2792538"/>
              <a:ext cx="1586513" cy="1363916"/>
            </a:xfrm>
            <a:prstGeom prst="rect">
              <a:avLst/>
            </a:prstGeom>
            <a:noFill/>
            <a:ln>
              <a:noFill/>
            </a:ln>
          </p:spPr>
          <p:txBody>
            <a:bodyPr anchorCtr="0" anchor="ctr" bIns="36825" lIns="36825" spcFirstLastPara="1" rIns="36825" wrap="square" tIns="36825">
              <a:noAutofit/>
            </a:bodyPr>
            <a:lstStyle/>
            <a:p>
              <a:pPr indent="0" lvl="0" marL="0" marR="0" rtl="0" algn="ctr">
                <a:lnSpc>
                  <a:spcPct val="90000"/>
                </a:lnSpc>
                <a:spcBef>
                  <a:spcPts val="0"/>
                </a:spcBef>
                <a:spcAft>
                  <a:spcPts val="0"/>
                </a:spcAft>
                <a:buClr>
                  <a:schemeClr val="lt1"/>
                </a:buClr>
                <a:buSzPts val="2900"/>
                <a:buFont typeface="Arial"/>
                <a:buNone/>
              </a:pPr>
              <a:r>
                <a:rPr lang="en-US" sz="2900">
                  <a:solidFill>
                    <a:schemeClr val="lt1"/>
                  </a:solidFill>
                  <a:latin typeface="Arial"/>
                  <a:ea typeface="Arial"/>
                  <a:cs typeface="Arial"/>
                  <a:sym typeface="Arial"/>
                </a:rPr>
                <a:t>Don’t Know</a:t>
              </a:r>
              <a:endParaRPr sz="2900">
                <a:solidFill>
                  <a:schemeClr val="lt1"/>
                </a:solidFill>
                <a:latin typeface="Arial"/>
                <a:ea typeface="Arial"/>
                <a:cs typeface="Arial"/>
                <a:sym typeface="Arial"/>
              </a:endParaRPr>
            </a:p>
          </p:txBody>
        </p:sp>
        <p:sp>
          <p:nvSpPr>
            <p:cNvPr id="269" name="Google Shape;269;p26"/>
            <p:cNvSpPr/>
            <p:nvPr/>
          </p:nvSpPr>
          <p:spPr>
            <a:xfrm>
              <a:off x="2328973" y="1543812"/>
              <a:ext cx="1929765" cy="1929765"/>
            </a:xfrm>
            <a:custGeom>
              <a:rect b="b" l="l" r="r" t="t"/>
              <a:pathLst>
                <a:path extrusionOk="0" h="120000" w="12000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txBox="1"/>
            <p:nvPr/>
          </p:nvSpPr>
          <p:spPr>
            <a:xfrm>
              <a:off x="2814797" y="2032572"/>
              <a:ext cx="958117" cy="952245"/>
            </a:xfrm>
            <a:prstGeom prst="rect">
              <a:avLst/>
            </a:prstGeom>
            <a:noFill/>
            <a:ln>
              <a:noFill/>
            </a:ln>
          </p:spPr>
          <p:txBody>
            <a:bodyPr anchorCtr="0" anchor="ctr" bIns="36825" lIns="36825" spcFirstLastPara="1" rIns="36825" wrap="square" tIns="36825">
              <a:noAutofit/>
            </a:bodyPr>
            <a:lstStyle/>
            <a:p>
              <a:pPr indent="0" lvl="0" marL="0" marR="0" rtl="0" algn="ctr">
                <a:lnSpc>
                  <a:spcPct val="90000"/>
                </a:lnSpc>
                <a:spcBef>
                  <a:spcPts val="0"/>
                </a:spcBef>
                <a:spcAft>
                  <a:spcPts val="0"/>
                </a:spcAft>
                <a:buClr>
                  <a:schemeClr val="lt1"/>
                </a:buClr>
                <a:buSzPts val="2900"/>
                <a:buFont typeface="Arial"/>
                <a:buNone/>
              </a:pPr>
              <a:r>
                <a:rPr lang="en-US" sz="2900">
                  <a:solidFill>
                    <a:schemeClr val="lt1"/>
                  </a:solidFill>
                  <a:latin typeface="Arial"/>
                  <a:ea typeface="Arial"/>
                  <a:cs typeface="Arial"/>
                  <a:sym typeface="Arial"/>
                </a:rPr>
                <a:t>Can’t</a:t>
              </a:r>
              <a:endParaRPr sz="2900">
                <a:solidFill>
                  <a:schemeClr val="lt1"/>
                </a:solidFill>
                <a:latin typeface="Arial"/>
                <a:ea typeface="Arial"/>
                <a:cs typeface="Arial"/>
                <a:sym typeface="Arial"/>
              </a:endParaRPr>
            </a:p>
          </p:txBody>
        </p:sp>
        <p:sp>
          <p:nvSpPr>
            <p:cNvPr id="271" name="Google Shape;271;p26"/>
            <p:cNvSpPr/>
            <p:nvPr/>
          </p:nvSpPr>
          <p:spPr>
            <a:xfrm rot="-900000">
              <a:off x="3409839" y="212471"/>
              <a:ext cx="1890776" cy="1890776"/>
            </a:xfrm>
            <a:custGeom>
              <a:rect b="b" l="l" r="r" t="t"/>
              <a:pathLst>
                <a:path extrusionOk="0" h="120000" w="12000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txBox="1"/>
            <p:nvPr/>
          </p:nvSpPr>
          <p:spPr>
            <a:xfrm>
              <a:off x="3824541" y="627173"/>
              <a:ext cx="1061370" cy="1061370"/>
            </a:xfrm>
            <a:prstGeom prst="rect">
              <a:avLst/>
            </a:prstGeom>
            <a:noFill/>
            <a:ln>
              <a:noFill/>
            </a:ln>
          </p:spPr>
          <p:txBody>
            <a:bodyPr anchorCtr="0" anchor="ctr" bIns="36825" lIns="36825" spcFirstLastPara="1" rIns="36825" wrap="square" tIns="36825">
              <a:noAutofit/>
            </a:bodyPr>
            <a:lstStyle/>
            <a:p>
              <a:pPr indent="0" lvl="0" marL="0" marR="0" rtl="0" algn="ctr">
                <a:lnSpc>
                  <a:spcPct val="90000"/>
                </a:lnSpc>
                <a:spcBef>
                  <a:spcPts val="0"/>
                </a:spcBef>
                <a:spcAft>
                  <a:spcPts val="0"/>
                </a:spcAft>
                <a:buClr>
                  <a:schemeClr val="lt1"/>
                </a:buClr>
                <a:buSzPts val="2900"/>
                <a:buFont typeface="Arial"/>
                <a:buNone/>
              </a:pPr>
              <a:r>
                <a:rPr lang="en-US" sz="2900">
                  <a:solidFill>
                    <a:schemeClr val="lt1"/>
                  </a:solidFill>
                  <a:latin typeface="Arial"/>
                  <a:ea typeface="Arial"/>
                  <a:cs typeface="Arial"/>
                  <a:sym typeface="Arial"/>
                </a:rPr>
                <a:t>Don’t Want</a:t>
              </a:r>
              <a:endParaRPr sz="2900">
                <a:solidFill>
                  <a:schemeClr val="lt1"/>
                </a:solidFill>
                <a:latin typeface="Arial"/>
                <a:ea typeface="Arial"/>
                <a:cs typeface="Arial"/>
                <a:sym typeface="Arial"/>
              </a:endParaRPr>
            </a:p>
          </p:txBody>
        </p:sp>
        <p:sp>
          <p:nvSpPr>
            <p:cNvPr id="273" name="Google Shape;273;p26"/>
            <p:cNvSpPr/>
            <p:nvPr/>
          </p:nvSpPr>
          <p:spPr>
            <a:xfrm>
              <a:off x="3675732" y="1766608"/>
              <a:ext cx="3396386" cy="3396386"/>
            </a:xfrm>
            <a:custGeom>
              <a:rect b="b" l="l" r="r" t="t"/>
              <a:pathLst>
                <a:path extrusionOk="0" h="120000" w="120000">
                  <a:moveTo>
                    <a:pt x="54007" y="4070"/>
                  </a:moveTo>
                  <a:lnTo>
                    <a:pt x="54007" y="4070"/>
                  </a:lnTo>
                  <a:cubicBezTo>
                    <a:pt x="77256" y="1579"/>
                    <a:pt x="99621" y="13730"/>
                    <a:pt x="110184" y="34590"/>
                  </a:cubicBezTo>
                  <a:cubicBezTo>
                    <a:pt x="120746" y="55451"/>
                    <a:pt x="117302" y="80670"/>
                    <a:pt x="101534" y="97934"/>
                  </a:cubicBezTo>
                  <a:lnTo>
                    <a:pt x="104078" y="100676"/>
                  </a:lnTo>
                  <a:lnTo>
                    <a:pt x="96348" y="99171"/>
                  </a:lnTo>
                  <a:lnTo>
                    <a:pt x="95150" y="91054"/>
                  </a:lnTo>
                  <a:lnTo>
                    <a:pt x="97693" y="93795"/>
                  </a:lnTo>
                  <a:cubicBezTo>
                    <a:pt x="111684" y="78190"/>
                    <a:pt x="114612" y="55578"/>
                    <a:pt x="105059" y="36924"/>
                  </a:cubicBezTo>
                  <a:cubicBezTo>
                    <a:pt x="95506" y="18270"/>
                    <a:pt x="75445" y="7431"/>
                    <a:pt x="54607" y="9664"/>
                  </a:cubicBezTo>
                  <a:close/>
                </a:path>
              </a:pathLst>
            </a:custGeom>
            <a:solidFill>
              <a:srgbClr val="A7A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1987215" y="1114123"/>
              <a:ext cx="2467687" cy="2467687"/>
            </a:xfrm>
            <a:custGeom>
              <a:rect b="b" l="l" r="r" t="t"/>
              <a:pathLst>
                <a:path extrusionOk="0" h="120000" w="12000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A7A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2972483" y="-204384"/>
              <a:ext cx="2660663" cy="2660663"/>
            </a:xfrm>
            <a:custGeom>
              <a:rect b="b" l="l" r="r" t="t"/>
              <a:pathLst>
                <a:path extrusionOk="0" h="120000" w="12000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A7A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6"/>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Objections…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Learning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idx="1" type="body"/>
          </p:nvPr>
        </p:nvSpPr>
        <p:spPr>
          <a:xfrm>
            <a:off x="457201" y="1381125"/>
            <a:ext cx="4025899" cy="4824414"/>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600"/>
              <a:buNone/>
            </a:pPr>
            <a:r>
              <a:rPr b="1" lang="en-US" u="sng"/>
              <a:t>Observational Learning</a:t>
            </a:r>
            <a:endParaRPr/>
          </a:p>
          <a:p>
            <a:pPr indent="-231775" lvl="0" marL="231775" rtl="0" algn="l">
              <a:lnSpc>
                <a:spcPct val="100000"/>
              </a:lnSpc>
              <a:spcBef>
                <a:spcPts val="1200"/>
              </a:spcBef>
              <a:spcAft>
                <a:spcPts val="0"/>
              </a:spcAft>
              <a:buSzPts val="1600"/>
              <a:buChar char="•"/>
            </a:pPr>
            <a:r>
              <a:rPr b="1" lang="en-US"/>
              <a:t>Only left brain focused</a:t>
            </a:r>
            <a:br>
              <a:rPr b="1" lang="en-US"/>
            </a:br>
            <a:endParaRPr b="1"/>
          </a:p>
          <a:p>
            <a:pPr indent="-231775" lvl="0" marL="231775" rtl="0" algn="l">
              <a:lnSpc>
                <a:spcPct val="100000"/>
              </a:lnSpc>
              <a:spcBef>
                <a:spcPts val="1200"/>
              </a:spcBef>
              <a:spcAft>
                <a:spcPts val="0"/>
              </a:spcAft>
              <a:buSzPts val="1600"/>
              <a:buChar char="•"/>
            </a:pPr>
            <a:r>
              <a:rPr b="1" lang="en-US"/>
              <a:t>Learning by watching others</a:t>
            </a:r>
            <a:endParaRPr/>
          </a:p>
          <a:p>
            <a:pPr indent="-231775" lvl="0" marL="231775" rtl="0" algn="l">
              <a:lnSpc>
                <a:spcPct val="100000"/>
              </a:lnSpc>
              <a:spcBef>
                <a:spcPts val="1200"/>
              </a:spcBef>
              <a:spcAft>
                <a:spcPts val="0"/>
              </a:spcAft>
              <a:buSzPts val="1600"/>
              <a:buChar char="•"/>
            </a:pPr>
            <a:r>
              <a:rPr b="1" lang="en-US"/>
              <a:t>Not focused on thinking</a:t>
            </a:r>
            <a:br>
              <a:rPr lang="en-US"/>
            </a:br>
            <a:endParaRPr/>
          </a:p>
          <a:p>
            <a:pPr indent="-231775" lvl="0" marL="231775" rtl="0" algn="l">
              <a:lnSpc>
                <a:spcPct val="100000"/>
              </a:lnSpc>
              <a:spcBef>
                <a:spcPts val="1200"/>
              </a:spcBef>
              <a:spcAft>
                <a:spcPts val="0"/>
              </a:spcAft>
              <a:buSzPts val="1600"/>
              <a:buChar char="•"/>
            </a:pPr>
            <a:r>
              <a:rPr b="1" lang="en-US"/>
              <a:t>What, when (how)?</a:t>
            </a:r>
            <a:endParaRPr/>
          </a:p>
        </p:txBody>
      </p:sp>
      <p:sp>
        <p:nvSpPr>
          <p:cNvPr id="288" name="Google Shape;288;p28"/>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600"/>
              <a:buNone/>
            </a:pPr>
            <a:r>
              <a:rPr b="1" lang="en-US" u="sng"/>
              <a:t>Associative Learning</a:t>
            </a:r>
            <a:endParaRPr/>
          </a:p>
          <a:p>
            <a:pPr indent="-231775" lvl="0" marL="231775" rtl="0" algn="l">
              <a:lnSpc>
                <a:spcPct val="100000"/>
              </a:lnSpc>
              <a:spcBef>
                <a:spcPts val="1200"/>
              </a:spcBef>
              <a:spcAft>
                <a:spcPts val="0"/>
              </a:spcAft>
              <a:buSzPts val="1600"/>
              <a:buChar char="•"/>
            </a:pPr>
            <a:r>
              <a:rPr b="1" lang="en-US"/>
              <a:t>Left and Right brain working together</a:t>
            </a:r>
            <a:endParaRPr/>
          </a:p>
          <a:p>
            <a:pPr indent="-231775" lvl="0" marL="231775" rtl="0" algn="l">
              <a:lnSpc>
                <a:spcPct val="100000"/>
              </a:lnSpc>
              <a:spcBef>
                <a:spcPts val="1200"/>
              </a:spcBef>
              <a:spcAft>
                <a:spcPts val="0"/>
              </a:spcAft>
              <a:buSzPts val="1600"/>
              <a:buChar char="•"/>
            </a:pPr>
            <a:r>
              <a:rPr b="1" lang="en-US"/>
              <a:t>Learning by doing</a:t>
            </a:r>
            <a:endParaRPr/>
          </a:p>
          <a:p>
            <a:pPr indent="-231775" lvl="0" marL="231775" rtl="0" algn="l">
              <a:lnSpc>
                <a:spcPct val="100000"/>
              </a:lnSpc>
              <a:spcBef>
                <a:spcPts val="1200"/>
              </a:spcBef>
              <a:spcAft>
                <a:spcPts val="0"/>
              </a:spcAft>
              <a:buSzPts val="1600"/>
              <a:buChar char="•"/>
            </a:pPr>
            <a:r>
              <a:rPr b="1" lang="en-US"/>
              <a:t>Focused on thinking, making connections</a:t>
            </a:r>
            <a:endParaRPr/>
          </a:p>
          <a:p>
            <a:pPr indent="-231775" lvl="0" marL="231775" rtl="0" algn="l">
              <a:lnSpc>
                <a:spcPct val="100000"/>
              </a:lnSpc>
              <a:spcBef>
                <a:spcPts val="1200"/>
              </a:spcBef>
              <a:spcAft>
                <a:spcPts val="0"/>
              </a:spcAft>
              <a:buSzPts val="1600"/>
              <a:buChar char="•"/>
            </a:pPr>
            <a:r>
              <a:rPr b="1" lang="en-US"/>
              <a:t>Why, how?</a:t>
            </a:r>
            <a:endParaRPr/>
          </a:p>
        </p:txBody>
      </p:sp>
      <p:sp>
        <p:nvSpPr>
          <p:cNvPr id="289" name="Google Shape;289;p28"/>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Learning</a:t>
            </a:r>
            <a:br>
              <a:rPr lang="en-US"/>
            </a:br>
            <a:endParaRPr>
              <a:solidFill>
                <a:srgbClr val="7F7F7F"/>
              </a:solidFill>
            </a:endParaRPr>
          </a:p>
        </p:txBody>
      </p:sp>
      <p:pic>
        <p:nvPicPr>
          <p:cNvPr descr="http://www.kooziez.com/wp-content/uploads/2011/06/Baby-Sheep1.jpg" id="290" name="Google Shape;290;p28"/>
          <p:cNvPicPr preferRelativeResize="0"/>
          <p:nvPr/>
        </p:nvPicPr>
        <p:blipFill rotWithShape="1">
          <a:blip r:embed="rId3">
            <a:alphaModFix/>
          </a:blip>
          <a:srcRect b="0" l="0" r="0" t="0"/>
          <a:stretch/>
        </p:blipFill>
        <p:spPr>
          <a:xfrm>
            <a:off x="1280234" y="4331025"/>
            <a:ext cx="1689540" cy="1874514"/>
          </a:xfrm>
          <a:prstGeom prst="rect">
            <a:avLst/>
          </a:prstGeom>
          <a:noFill/>
          <a:ln>
            <a:noFill/>
          </a:ln>
        </p:spPr>
      </p:pic>
      <p:pic>
        <p:nvPicPr>
          <p:cNvPr descr="https://lh6.googleusercontent.com/--R2RiOzqRVs/UKXp97UNDVI/AAAAAAAAEEQ/uwC9JTTYELI/animal-thinking.jpg" id="291" name="Google Shape;291;p28"/>
          <p:cNvPicPr preferRelativeResize="0"/>
          <p:nvPr/>
        </p:nvPicPr>
        <p:blipFill rotWithShape="1">
          <a:blip r:embed="rId4">
            <a:alphaModFix/>
          </a:blip>
          <a:srcRect b="0" l="0" r="0" t="0"/>
          <a:stretch/>
        </p:blipFill>
        <p:spPr>
          <a:xfrm>
            <a:off x="5383763" y="4284534"/>
            <a:ext cx="1921003" cy="19210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Learning</a:t>
            </a:r>
            <a:br>
              <a:rPr lang="en-US"/>
            </a:br>
            <a:r>
              <a:rPr b="0" lang="en-US" sz="1800">
                <a:solidFill>
                  <a:srgbClr val="7F7F7F"/>
                </a:solidFill>
              </a:rPr>
              <a:t>Will Taylor’s conscious competence expanded model</a:t>
            </a:r>
            <a:endParaRPr/>
          </a:p>
        </p:txBody>
      </p:sp>
      <p:pic>
        <p:nvPicPr>
          <p:cNvPr descr="Will Taylor's conscious competence expanded model" id="298" name="Google Shape;298;p29"/>
          <p:cNvPicPr preferRelativeResize="0"/>
          <p:nvPr/>
        </p:nvPicPr>
        <p:blipFill rotWithShape="1">
          <a:blip r:embed="rId3">
            <a:alphaModFix/>
          </a:blip>
          <a:srcRect b="0" l="0" r="0" t="0"/>
          <a:stretch/>
        </p:blipFill>
        <p:spPr>
          <a:xfrm>
            <a:off x="4226767" y="2651801"/>
            <a:ext cx="4549322" cy="3758135"/>
          </a:xfrm>
          <a:prstGeom prst="rect">
            <a:avLst/>
          </a:prstGeom>
          <a:noFill/>
          <a:ln>
            <a:noFill/>
          </a:ln>
        </p:spPr>
      </p:pic>
      <p:graphicFrame>
        <p:nvGraphicFramePr>
          <p:cNvPr id="299" name="Google Shape;299;p29"/>
          <p:cNvGraphicFramePr/>
          <p:nvPr/>
        </p:nvGraphicFramePr>
        <p:xfrm>
          <a:off x="534955" y="1302919"/>
          <a:ext cx="3000000" cy="3000000"/>
        </p:xfrm>
        <a:graphic>
          <a:graphicData uri="http://schemas.openxmlformats.org/drawingml/2006/table">
            <a:tbl>
              <a:tblPr bandRow="1" firstRow="1">
                <a:noFill/>
                <a:tableStyleId>{09452830-58DB-44F2-AF39-694CC32CA74F}</a:tableStyleId>
              </a:tblPr>
              <a:tblGrid>
                <a:gridCol w="2032000"/>
                <a:gridCol w="2032000"/>
                <a:gridCol w="2032000"/>
              </a:tblGrid>
              <a:tr h="370850">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rPr b="1" lang="en-US" sz="1800"/>
                        <a:t>competence</a:t>
                      </a:r>
                      <a:endParaRPr sz="1800"/>
                    </a:p>
                  </a:txBody>
                  <a:tcPr marT="45725" marB="45725" marR="91450" marL="91450"/>
                </a:tc>
                <a:tc>
                  <a:txBody>
                    <a:bodyPr/>
                    <a:lstStyle/>
                    <a:p>
                      <a:pPr indent="0" lvl="0" marL="0" marR="0" rtl="0" algn="l">
                        <a:spcBef>
                          <a:spcPts val="0"/>
                        </a:spcBef>
                        <a:spcAft>
                          <a:spcPts val="0"/>
                        </a:spcAft>
                        <a:buNone/>
                      </a:pPr>
                      <a:r>
                        <a:rPr b="1" lang="en-US" sz="1800"/>
                        <a:t>incompetence </a:t>
                      </a:r>
                      <a:endParaRPr sz="1800"/>
                    </a:p>
                  </a:txBody>
                  <a:tcPr marT="45725" marB="45725" marR="91450" marL="91450"/>
                </a:tc>
              </a:tr>
              <a:tr h="370850">
                <a:tc>
                  <a:txBody>
                    <a:bodyPr/>
                    <a:lstStyle/>
                    <a:p>
                      <a:pPr indent="0" lvl="0" marL="0" marR="0" rtl="0" algn="l">
                        <a:spcBef>
                          <a:spcPts val="0"/>
                        </a:spcBef>
                        <a:spcAft>
                          <a:spcPts val="0"/>
                        </a:spcAft>
                        <a:buNone/>
                      </a:pPr>
                      <a:r>
                        <a:rPr b="1" lang="en-US" sz="1800"/>
                        <a:t>conscious</a:t>
                      </a:r>
                      <a:endParaRPr sz="1800"/>
                    </a:p>
                  </a:txBody>
                  <a:tcPr marT="45725" marB="45725" marR="91450" marL="91450"/>
                </a:tc>
                <a:tc>
                  <a:txBody>
                    <a:bodyPr/>
                    <a:lstStyle/>
                    <a:p>
                      <a:pPr indent="0" lvl="0" marL="0" marR="0" rtl="0" algn="l">
                        <a:spcBef>
                          <a:spcPts val="0"/>
                        </a:spcBef>
                        <a:spcAft>
                          <a:spcPts val="0"/>
                        </a:spcAft>
                        <a:buNone/>
                      </a:pPr>
                      <a:r>
                        <a:rPr lang="en-US" sz="1800"/>
                        <a:t>3</a:t>
                      </a:r>
                      <a:endParaRPr sz="1800"/>
                    </a:p>
                  </a:txBody>
                  <a:tcPr marT="45725" marB="45725" marR="91450" marL="91450"/>
                </a:tc>
                <a:tc>
                  <a:txBody>
                    <a:bodyPr/>
                    <a:lstStyle/>
                    <a:p>
                      <a:pPr indent="0" lvl="0" marL="0" marR="0" rtl="0" algn="l">
                        <a:spcBef>
                          <a:spcPts val="0"/>
                        </a:spcBef>
                        <a:spcAft>
                          <a:spcPts val="0"/>
                        </a:spcAft>
                        <a:buNone/>
                      </a:pPr>
                      <a:r>
                        <a:rPr lang="en-US" sz="1800"/>
                        <a:t>2</a:t>
                      </a:r>
                      <a:endParaRPr sz="1800"/>
                    </a:p>
                  </a:txBody>
                  <a:tcPr marT="45725" marB="45725" marR="91450" marL="91450"/>
                </a:tc>
              </a:tr>
              <a:tr h="370850">
                <a:tc>
                  <a:txBody>
                    <a:bodyPr/>
                    <a:lstStyle/>
                    <a:p>
                      <a:pPr indent="0" lvl="0" marL="0" marR="0" rtl="0" algn="l">
                        <a:spcBef>
                          <a:spcPts val="0"/>
                        </a:spcBef>
                        <a:spcAft>
                          <a:spcPts val="0"/>
                        </a:spcAft>
                        <a:buNone/>
                      </a:pPr>
                      <a:r>
                        <a:rPr b="1" lang="en-US" sz="1800"/>
                        <a:t>unconscious </a:t>
                      </a:r>
                      <a:endParaRPr sz="1800"/>
                    </a:p>
                  </a:txBody>
                  <a:tcPr marT="45725" marB="45725" marR="91450" marL="91450"/>
                </a:tc>
                <a:tc>
                  <a:txBody>
                    <a:bodyPr/>
                    <a:lstStyle/>
                    <a:p>
                      <a:pPr indent="0" lvl="0" marL="0" marR="0" rtl="0" algn="l">
                        <a:spcBef>
                          <a:spcPts val="0"/>
                        </a:spcBef>
                        <a:spcAft>
                          <a:spcPts val="0"/>
                        </a:spcAft>
                        <a:buNone/>
                      </a:pPr>
                      <a:r>
                        <a:rPr lang="en-US" sz="1800"/>
                        <a:t>4</a:t>
                      </a:r>
                      <a:endParaRPr sz="1800"/>
                    </a:p>
                  </a:txBody>
                  <a:tcPr marT="45725" marB="45725" marR="91450" marL="91450"/>
                </a:tc>
                <a:tc>
                  <a:txBody>
                    <a:bodyPr/>
                    <a:lstStyle/>
                    <a:p>
                      <a:pPr indent="0" lvl="0" marL="0" marR="0" rtl="0" algn="l">
                        <a:spcBef>
                          <a:spcPts val="0"/>
                        </a:spcBef>
                        <a:spcAft>
                          <a:spcPts val="0"/>
                        </a:spcAft>
                        <a:buNone/>
                      </a:pPr>
                      <a:r>
                        <a:rPr lang="en-US" sz="1800"/>
                        <a:t>1</a:t>
                      </a:r>
                      <a:endParaRPr sz="1800"/>
                    </a:p>
                  </a:txBody>
                  <a:tcPr marT="45725" marB="45725"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3"/>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The Brain – hardware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idx="1" type="body"/>
          </p:nvPr>
        </p:nvSpPr>
        <p:spPr>
          <a:xfrm>
            <a:off x="457201" y="1381125"/>
            <a:ext cx="8228012" cy="4824414"/>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2080"/>
              <a:buChar char="•"/>
            </a:pPr>
            <a:r>
              <a:rPr lang="en-US"/>
              <a:t>Asserts a connection between the neurological processes ("neuro"), language ("linguistic"), and behavioural patterns learned through experience ("programming") that proponents speculate can be changed to achieve specific goals in life.</a:t>
            </a:r>
            <a:endParaRPr/>
          </a:p>
        </p:txBody>
      </p:sp>
      <p:sp>
        <p:nvSpPr>
          <p:cNvPr id="305" name="Google Shape;305;p30"/>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Neuro-linguistic programming</a:t>
            </a:r>
            <a:r>
              <a:rPr b="0" lang="en-US"/>
              <a:t> (</a:t>
            </a:r>
            <a:r>
              <a:rPr lang="en-US"/>
              <a:t>NLP</a:t>
            </a:r>
            <a:r>
              <a:rPr b="0" lang="en-US"/>
              <a:t>)</a:t>
            </a:r>
            <a:br>
              <a:rPr b="0" lang="en-US"/>
            </a:br>
            <a:endParaRPr/>
          </a:p>
        </p:txBody>
      </p:sp>
      <p:sp>
        <p:nvSpPr>
          <p:cNvPr id="306" name="Google Shape;306;p30"/>
          <p:cNvSpPr/>
          <p:nvPr/>
        </p:nvSpPr>
        <p:spPr>
          <a:xfrm>
            <a:off x="4572000" y="5661027"/>
            <a:ext cx="4572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3">
                  <a:extLst>
                    <a:ext uri="{A12FA001-AC4F-418D-AE19-62706E023703}">
                      <ahyp:hlinkClr val="tx"/>
                    </a:ext>
                  </a:extLst>
                </a:hlinkClick>
              </a:rPr>
              <a:t>http://en.wikipedia.org/wiki/Neuro-linguistic_programming</a:t>
            </a: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Communication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Body language | facial expressions | hands | eyes</a:t>
            </a:r>
            <a:endParaRPr/>
          </a:p>
        </p:txBody>
      </p:sp>
      <p:pic>
        <p:nvPicPr>
          <p:cNvPr id="317" name="Google Shape;317;p32"/>
          <p:cNvPicPr preferRelativeResize="0"/>
          <p:nvPr/>
        </p:nvPicPr>
        <p:blipFill rotWithShape="1">
          <a:blip r:embed="rId3">
            <a:alphaModFix/>
          </a:blip>
          <a:srcRect b="0" l="0" r="0" t="0"/>
          <a:stretch/>
        </p:blipFill>
        <p:spPr>
          <a:xfrm>
            <a:off x="304512" y="1356302"/>
            <a:ext cx="4133140" cy="3296863"/>
          </a:xfrm>
          <a:prstGeom prst="rect">
            <a:avLst/>
          </a:prstGeom>
          <a:noFill/>
          <a:ln>
            <a:noFill/>
          </a:ln>
        </p:spPr>
      </p:pic>
      <p:pic>
        <p:nvPicPr>
          <p:cNvPr id="318" name="Google Shape;318;p32"/>
          <p:cNvPicPr preferRelativeResize="0"/>
          <p:nvPr/>
        </p:nvPicPr>
        <p:blipFill rotWithShape="1">
          <a:blip r:embed="rId4">
            <a:alphaModFix/>
          </a:blip>
          <a:srcRect b="0" l="0" r="0" t="0"/>
          <a:stretch/>
        </p:blipFill>
        <p:spPr>
          <a:xfrm>
            <a:off x="4437652" y="3251199"/>
            <a:ext cx="4706348" cy="3476625"/>
          </a:xfrm>
          <a:prstGeom prst="rect">
            <a:avLst/>
          </a:prstGeom>
          <a:noFill/>
          <a:ln>
            <a:noFill/>
          </a:ln>
        </p:spPr>
      </p:pic>
      <p:pic>
        <p:nvPicPr>
          <p:cNvPr id="319" name="Google Shape;319;p32"/>
          <p:cNvPicPr preferRelativeResize="0"/>
          <p:nvPr/>
        </p:nvPicPr>
        <p:blipFill rotWithShape="1">
          <a:blip r:embed="rId5">
            <a:alphaModFix/>
          </a:blip>
          <a:srcRect b="0" l="0" r="0" t="0"/>
          <a:stretch/>
        </p:blipFill>
        <p:spPr>
          <a:xfrm>
            <a:off x="5140067" y="1209963"/>
            <a:ext cx="3258374" cy="2173725"/>
          </a:xfrm>
          <a:prstGeom prst="rect">
            <a:avLst/>
          </a:prstGeom>
          <a:noFill/>
          <a:ln>
            <a:noFill/>
          </a:ln>
        </p:spPr>
      </p:pic>
      <p:sp>
        <p:nvSpPr>
          <p:cNvPr id="320" name="Google Shape;320;p32"/>
          <p:cNvSpPr txBox="1"/>
          <p:nvPr/>
        </p:nvSpPr>
        <p:spPr>
          <a:xfrm>
            <a:off x="461035" y="4507345"/>
            <a:ext cx="383387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Based on context, nationality, age, sex, relationship, trust, personal state, … (=highly complex)</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Listen with an open mind</a:t>
            </a:r>
            <a:endParaRPr/>
          </a:p>
        </p:txBody>
      </p:sp>
      <p:pic>
        <p:nvPicPr>
          <p:cNvPr id="326" name="Google Shape;326;p33"/>
          <p:cNvPicPr preferRelativeResize="0"/>
          <p:nvPr/>
        </p:nvPicPr>
        <p:blipFill rotWithShape="1">
          <a:blip r:embed="rId3">
            <a:alphaModFix/>
          </a:blip>
          <a:srcRect b="0" l="0" r="0" t="0"/>
          <a:stretch/>
        </p:blipFill>
        <p:spPr>
          <a:xfrm>
            <a:off x="5076056" y="2306575"/>
            <a:ext cx="2716427" cy="3197309"/>
          </a:xfrm>
          <a:prstGeom prst="rect">
            <a:avLst/>
          </a:prstGeom>
          <a:noFill/>
          <a:ln>
            <a:noFill/>
          </a:ln>
        </p:spPr>
      </p:pic>
      <p:pic>
        <p:nvPicPr>
          <p:cNvPr id="327" name="Google Shape;327;p33"/>
          <p:cNvPicPr preferRelativeResize="0"/>
          <p:nvPr/>
        </p:nvPicPr>
        <p:blipFill rotWithShape="1">
          <a:blip r:embed="rId3">
            <a:alphaModFix/>
          </a:blip>
          <a:srcRect b="0" l="0" r="0" t="0"/>
          <a:stretch/>
        </p:blipFill>
        <p:spPr>
          <a:xfrm flipH="1">
            <a:off x="1351517" y="2306576"/>
            <a:ext cx="2716427" cy="3197309"/>
          </a:xfrm>
          <a:prstGeom prst="rect">
            <a:avLst/>
          </a:prstGeom>
          <a:noFill/>
          <a:ln>
            <a:noFill/>
          </a:ln>
        </p:spPr>
      </p:pic>
      <p:sp>
        <p:nvSpPr>
          <p:cNvPr id="328" name="Google Shape;328;p33"/>
          <p:cNvSpPr txBox="1"/>
          <p:nvPr/>
        </p:nvSpPr>
        <p:spPr>
          <a:xfrm>
            <a:off x="919469" y="2060848"/>
            <a:ext cx="801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Beliefs</a:t>
            </a:r>
            <a:endParaRPr sz="1800">
              <a:solidFill>
                <a:schemeClr val="dk1"/>
              </a:solidFill>
              <a:latin typeface="Arial"/>
              <a:ea typeface="Arial"/>
              <a:cs typeface="Arial"/>
              <a:sym typeface="Arial"/>
            </a:endParaRPr>
          </a:p>
        </p:txBody>
      </p:sp>
      <p:sp>
        <p:nvSpPr>
          <p:cNvPr id="329" name="Google Shape;329;p33"/>
          <p:cNvSpPr txBox="1"/>
          <p:nvPr/>
        </p:nvSpPr>
        <p:spPr>
          <a:xfrm>
            <a:off x="2575653" y="2195572"/>
            <a:ext cx="7938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Values</a:t>
            </a:r>
            <a:endParaRPr sz="1800">
              <a:solidFill>
                <a:schemeClr val="dk1"/>
              </a:solidFill>
              <a:latin typeface="Arial"/>
              <a:ea typeface="Arial"/>
              <a:cs typeface="Arial"/>
              <a:sym typeface="Arial"/>
            </a:endParaRPr>
          </a:p>
        </p:txBody>
      </p:sp>
      <p:sp>
        <p:nvSpPr>
          <p:cNvPr id="330" name="Google Shape;330;p33"/>
          <p:cNvSpPr txBox="1"/>
          <p:nvPr/>
        </p:nvSpPr>
        <p:spPr>
          <a:xfrm>
            <a:off x="447104" y="4437112"/>
            <a:ext cx="13874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Assumptions</a:t>
            </a:r>
            <a:endParaRPr sz="1800">
              <a:solidFill>
                <a:schemeClr val="dk1"/>
              </a:solidFill>
              <a:latin typeface="Arial"/>
              <a:ea typeface="Arial"/>
              <a:cs typeface="Arial"/>
              <a:sym typeface="Arial"/>
            </a:endParaRPr>
          </a:p>
        </p:txBody>
      </p:sp>
      <p:sp>
        <p:nvSpPr>
          <p:cNvPr id="331" name="Google Shape;331;p33"/>
          <p:cNvSpPr txBox="1"/>
          <p:nvPr/>
        </p:nvSpPr>
        <p:spPr>
          <a:xfrm>
            <a:off x="278973" y="3076782"/>
            <a:ext cx="120943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Automatic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Thoughts</a:t>
            </a:r>
            <a:endParaRPr sz="1800">
              <a:solidFill>
                <a:schemeClr val="dk1"/>
              </a:solidFill>
              <a:latin typeface="Arial"/>
              <a:ea typeface="Arial"/>
              <a:cs typeface="Arial"/>
              <a:sym typeface="Arial"/>
            </a:endParaRPr>
          </a:p>
        </p:txBody>
      </p:sp>
      <p:sp>
        <p:nvSpPr>
          <p:cNvPr id="332" name="Google Shape;332;p33"/>
          <p:cNvSpPr txBox="1"/>
          <p:nvPr/>
        </p:nvSpPr>
        <p:spPr>
          <a:xfrm>
            <a:off x="7524328" y="2060848"/>
            <a:ext cx="801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Beliefs</a:t>
            </a:r>
            <a:endParaRPr sz="1800">
              <a:solidFill>
                <a:schemeClr val="dk1"/>
              </a:solidFill>
              <a:latin typeface="Arial"/>
              <a:ea typeface="Arial"/>
              <a:cs typeface="Arial"/>
              <a:sym typeface="Arial"/>
            </a:endParaRPr>
          </a:p>
        </p:txBody>
      </p:sp>
      <p:sp>
        <p:nvSpPr>
          <p:cNvPr id="333" name="Google Shape;333;p33"/>
          <p:cNvSpPr txBox="1"/>
          <p:nvPr/>
        </p:nvSpPr>
        <p:spPr>
          <a:xfrm>
            <a:off x="5580112" y="2195572"/>
            <a:ext cx="79380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Values</a:t>
            </a:r>
            <a:endParaRPr sz="1800">
              <a:solidFill>
                <a:schemeClr val="dk1"/>
              </a:solidFill>
              <a:latin typeface="Arial"/>
              <a:ea typeface="Arial"/>
              <a:cs typeface="Arial"/>
              <a:sym typeface="Arial"/>
            </a:endParaRPr>
          </a:p>
        </p:txBody>
      </p:sp>
      <p:sp>
        <p:nvSpPr>
          <p:cNvPr id="334" name="Google Shape;334;p33"/>
          <p:cNvSpPr txBox="1"/>
          <p:nvPr/>
        </p:nvSpPr>
        <p:spPr>
          <a:xfrm>
            <a:off x="7452320" y="4437112"/>
            <a:ext cx="13874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Assumptions</a:t>
            </a:r>
            <a:endParaRPr sz="1800">
              <a:solidFill>
                <a:schemeClr val="dk1"/>
              </a:solidFill>
              <a:latin typeface="Arial"/>
              <a:ea typeface="Arial"/>
              <a:cs typeface="Arial"/>
              <a:sym typeface="Arial"/>
            </a:endParaRPr>
          </a:p>
        </p:txBody>
      </p:sp>
      <p:sp>
        <p:nvSpPr>
          <p:cNvPr id="335" name="Google Shape;335;p33"/>
          <p:cNvSpPr txBox="1"/>
          <p:nvPr/>
        </p:nvSpPr>
        <p:spPr>
          <a:xfrm>
            <a:off x="7899070" y="3076782"/>
            <a:ext cx="120943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Automatic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Thoughts</a:t>
            </a:r>
            <a:endParaRPr sz="1800">
              <a:solidFill>
                <a:schemeClr val="dk1"/>
              </a:solidFill>
              <a:latin typeface="Arial"/>
              <a:ea typeface="Arial"/>
              <a:cs typeface="Arial"/>
              <a:sym typeface="Arial"/>
            </a:endParaRPr>
          </a:p>
        </p:txBody>
      </p:sp>
      <p:sp>
        <p:nvSpPr>
          <p:cNvPr id="336" name="Google Shape;336;p33"/>
          <p:cNvSpPr txBox="1"/>
          <p:nvPr/>
        </p:nvSpPr>
        <p:spPr>
          <a:xfrm>
            <a:off x="784054" y="5245557"/>
            <a:ext cx="11349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Intentions</a:t>
            </a:r>
            <a:endParaRPr sz="1800">
              <a:solidFill>
                <a:schemeClr val="dk1"/>
              </a:solidFill>
              <a:latin typeface="Arial"/>
              <a:ea typeface="Arial"/>
              <a:cs typeface="Arial"/>
              <a:sym typeface="Arial"/>
            </a:endParaRPr>
          </a:p>
        </p:txBody>
      </p:sp>
      <p:sp>
        <p:nvSpPr>
          <p:cNvPr id="337" name="Google Shape;337;p33"/>
          <p:cNvSpPr txBox="1"/>
          <p:nvPr/>
        </p:nvSpPr>
        <p:spPr>
          <a:xfrm>
            <a:off x="7225020" y="5250945"/>
            <a:ext cx="11349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Intentions</a:t>
            </a:r>
            <a:endParaRPr sz="18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5 levels of listening</a:t>
            </a:r>
            <a:endParaRPr/>
          </a:p>
        </p:txBody>
      </p:sp>
      <p:sp>
        <p:nvSpPr>
          <p:cNvPr descr="data:image/jpeg;base64,/9j/4AAQSkZJRgABAQAAAQABAAD/2wCEAAkGBhQSEBUUEhIVFRUVFhoVFxUVFhUeFRIVGBMYFhYaFhcZHyYeFxokGRYUIC8gIycqLC4tFx4xQTAqOCYrLS4BCQoKBQUFDQUFDSkYEhgpKSkpKSkpKSkpKSkpKSkpKSkpKSkpKSkpKSkpKSkpKSkpKSkpKSkpKSkpKSkpKSkpKf/AABEIAK8BIQMBIgACEQEDEQH/xAAcAAABBQEBAQAAAAAAAAAAAAAAAQIDBAUIBgf/xABGEAACAAQCBAgLBwMDBAMAAAABAgADBBESIQUTIjEVQVFSkZOU0gYWMjNTVGFxc7HTFCM0VXKBskKh0UNisyREgsFjwvD/xAAUAQEAAAAAAAAAAAAAAAAAAAAA/8QAFBEBAAAAAAAAAAAAAAAAAAAAAP/aAAwDAQACEQMRAD8A8HpPSc7Xzvv53nZn+rM4prW/qitwnO9PO62Z3oNJ+fnfGm/8rRXgLHCc7087rZneg4TnenndbM70V4ICxwnO9PO62Z3oOE53p53WzO9FeCAscJzvTzutmd6DhOd6ed1szvRXggLHCc7087rZneg4TnenndbM70V43fAuhSdUssxA66ie1juxJIdlPvBAMBlcJzvTzutmd6F4TnenndbN70eh0HR0w0ek+pl4gukZcuYy3xmQaYuyCx3XF8s49HR6PkcIpLagpWkz5MyZLmoZrSpoly5sxXkgt92SBLV1NzdTuuDAfO+E53p53Wze9BwnO9PO62b3o9zSU9M2jJdQZOj5cyc9TlP1wNlYYFkYSfJxW2v9vtjQpvAennHRrSpYLCVSvWSbH7yXOHnrce0GD23ZHLjD5twnO9PO62b3oThOd6ed1szvR73wV0BTO1IZslWV6iuWYLG7pKkFkG/+k5iIZ/gKgkWQhlqK2mSmqiDnTz0bjyzBtiHKsB4nhOd6ed1s3vQnCc7087rZnej3FPo2XUvU01HoqW6ysUpZjVGCqEwYlV2Z3AfaRiUC2tl7/PeCuh5bzZ7VKs0ulkvOeUhs00oypgxg7AxNcsL5A++AyeE53p53Wze9BwnO9PO62b3o9Jo6ZTaQnyKb7HKppkycoE2Q7hdXYmYrS3xYmsNlgRmRxb7OiBSV9QaOXQrIxhxInK8wzkdJbMpqCSRMBwm4AyvlAeS4TnenndbN70HCc7087rZvej6Bo/wOp6in0a8pAZ9pM2plWP8A1FNMqdW7+0phOK1tlr8QijpIU8ujr7UVPjk1j0yTCHxqjtPIN8VsSYVC5WsouDAeN4TnenndbN70HCc7087rZvej6XN8EqJqjSsplSSEmUsqncA4ZEyaht7lZ8Ib2HijNqPBSXJkss2nCzU0VNmtcG4qFqsAf2nDuPJAeG4TnenndbN70HCc7087rZvej2lPoKQRLvKXPQs2pOW+epe0z9QsIseDWgaUmimT5SGUKKpqKgG/3mrqDLBPtUMvJkpgPB8JzvTzutmd6E4TnenndbM70e7PgOkihrxOQGepmtIduKTSzZQmMuW9xNtybt0fPICxwnO9PO62Z3oOE53p53WzO9FeCAscJzvTzutmd6DhOd6ed1szvRXggLHCc7087rZneg4TnenndbM70V4ICxwnO9PO62Z3oDpSdbz87d6WbyfqivCNuPuPygOv4IIIDl2t8Fqx5sxko6llaZMZWWROKspmMQQQtiCDvEQ+KFb6jV9mn92OlfBsf9JJ+GPlGlaA5Y8UK31Gr7NP7sHihW+o1fZp/djqe0FoDljxQrfUavs0/uweKFb6jV9mn92Op7QWgOWPFCt9Rq+zT+7B4oVvqNX2af3Y6ntBaA5Y8UK31Gr7NP7saOgNF6QpJ4nJo6e5CshWZS1BRldSjAgAE5E8cdLWgtAc7y30kgwy9FvLX7StUEWjqMCusnUhQrAjBhJNjnc3vEz1mk9fKmpox5YkJNly5MujqFlKJwYTDbyrkuTvtcDLffoK0FoDnaiWvSkSmbRBmpL1hR5tHUtMQzDdipFgDcDi4hCS9J6Tpp0iq+xz5ZpqdKbOmqRLeUgKgTeW5IORAuFIAtHRVoqVE65sOL5wHOND4T1MnV4JBOqefMW8iozapl4JgNuIAm3/ALiqum6r7EtHq5plJNE5CZU/HLYAiytawW5LWtvJMdJ4zynpMGM8p6TAc/t4c1ZJf7JLFSQVNYKNxU5jCSGAwhsOVwoMYmhq+ppZomyEmq4BXORMIZT5SsrKQynkjpvGeU9JgxnlPSYDnau8KKh0VJVGlKomLNP2akmIWmIboxYhjsnMAWET1PhpVukwClSXNnArOqJVJMWfOVvKDMBYYsrlQDlHQWM8p6TBjPKekwHOdH4TVcqbSzJcp1akl6pLSZ9nTEzETB/UDiINrcXGLxXq9L1EyXPlmQ9qif8AaXtJn3D7eS5ZL942Rud2cdKYzynpMGM8p6TAc6aU8J6qf9qx05H2xpLzMMifsmQLJgvewPHe/wC0WJnhtWtNlzJkkzCkj7MwmU85lqJRNyJ4PlEmxJFswPbHQeM8p6TBjPKekwHO3jXV/alniRbDL1AkCmmfZxT2sZOrtmhub53ud+6FqvCyqcTFFPq0eR9lWXKp5ypJklgzrKAFxjI2iSb391uiMZ5T0mDGeU9JgOeqjwzrZjhnks1qQ0ZBkTsLS2G0zC2bk2a+64GUebNLMG+VN6qb3Y6pxnlPSYq6Vc/Z52Z81M4//jaA5d1bcyZ1czuwatvRzOrmd2Pu1O5wLmfJHyESYzymA+C6tvRzOrmd2DVt6OZ1czux96xnlMGM8pgPgurb0czq5ndg1bejmdXM7sfesZ5TBjPKYD4Lq29HM6uZ3YRpbWOxM3H/AE5nJ+mPveM8pippdj9nnZnzMz/jaA+nQQQQGb4N/hJPwx8o0ozfBv8ACSfhj5RpQBBBBAEEEEAQQQQBBBBAEEEMmzMIvAR1E22Q3mMDRGmhUFsGqKi+azsUy2MqpeWEGrxAE2LEjda97ajNeMv7BPuGM2WXly2lymMtrHGUJaaocX82uyhUZn2QEuk9ImUZYAQmYxF5kzVqMKF82wtnla1oQ6blrk7BWCK74cTS5asWAZpmEKEurDE1hlxQulKBpjS2XV3lsxtNUspDIV4iMxffEU7RBZJoLKpmykl7KnChTWZgX3febvZAStpqUFxFiNoJYpMD4mBKDAVxbVsss9wzh40rLw32gQcOApMEzERcDVlcZJFzu3AncDFTSmjnabrJZzabLbNbhAiTQS2YuDjANrHOHnRbl9cXTXCwFlbVBVEwYSt8RvrphvfeRxCxAnafQBcIdvvkksNXMxS2cKdpcNwQrKc7bxEcjwjRpBmeSQjttCZqyyKxZRMw2YjCbhbkWbI2IiSXop7lndSzT5c7ZUhQJaIuAXJP9G88sR1WgC9IsjHbCCMWHfeXMTdf/fffxQF2dpNFYqcWWTMEmFEP+91BVMiCbkWBBOUM0hpDVNLWw+8bDck5bSKNwJJJa3vtewuQ0UcxGbVugR3ZziUl0Z2xPhIIU5kkXGRPGMoNKaM1xlnFh1bht172mI9t+XkW/eAiqfCBFl41V3GslplLm2ImTRLxKQu2BdjcXBIAvtCLfCKY8O1vw4sD6vFe2HWWwYr5Wvvy35RTXRDXe7qFaZKmBVVgoMueJrGxY2ZwoBtlcXsSTEcrwbRZmIS5FtYZuMyUM/EZhmkaw3Hlk7VrgZbwGgLEvT0p0Lo1xqzMVmWYqOAmI4WK7VhvC3IzyyiSXpmWWw4jcMEYhHwI5AIVnw4VJxLYEi+IcoitM0GTTSpOPOUmDFh8r/pJlPe18vOYt/Fb2xLwSdTNl4/OMWvbybhRuvn5P94CXheXjCYjdmKKcD4HcBiVV7YWICtexywnkh+lPw874Uz/AI2jKkU00vKlhSsqTMxbSEHCJboq6zEVfyxbCNwzsRY6ulPw874Uz/jaA8lT+Qv6R8hFDS+kXlGygEupwA8bq64xf9DXzt5PHeJ5dZYKqo7kKuLBg2bqCAcTC5tnYXNiMsxeBtO05mBTMTEoxgkiwuoGRJyOF+TlgIX0w5BaWFYEgpe6gp9pEm5NibkXNrC2L2ZtfTrpLVnQbRa2E3xBCbgggYLgCxu37bo0DqVIT7sEILLcXCKcYsOQFcX7XiB51OwAYIUUBlc4dV94XUhWvYnYa45CIC1TVTMxVkCsArAY7ghiwW7YcjdGByNsjnGZRacmaszJqLhVZbMVY3XGinJSu1mQTmLXyxWjSmT1WaAEJZluWGGyojf1EsDYGYdwJzMQCpplUbcoKwFtpcLBMltnYgYQB7oB+jtJ62+yVyDDyrENe2bKu1lmBcbszD9L/h53wZn/ABtDKSfTjzby9ogbLg3PEBnuzyAyz9sN0nVI0moVWUssqZiAIJX7tt44oD6pBBBAZvg3+Ek/DHyjSjN8G/wkn4Y+UaUAQQQQBBBBAEEEEAQQQQCO4AJJsBmTyR4ur8MZ5c20fMZQSFP2imFxfI2xZX5I1tPaRudWpyHlHlPJ/mMaAZ43VH5bM7TS96DxuqPy2Z2ml70PggGeN1R+WzO00veg8bqj8tmdppe9D4IBnjdUflsztNL3oPG6o/LZnaaXvQ+CAZ43VH5bM7TS96DxuqPy2Z2ml70PggGeN1R+WzO00veg8bqj8tmdppe9D4IBnjdUflsztNL3oPG6o/LZnaaXvQ+CAZ43VH5bM7TS96DxuqPy2Z2ml70PggGeN1R+WzO00veiDSPhZUGTNHB0wXluL/aaY2BQ52DZxaivpHzM34b/AMDAZsqndbNLZRiClsSFswiqCtmW2yq5G+72m6UmjBLmqysbKmAKd9tkXv8A+PJxwTycMry8FtvVBi/kjDbCC1r3vb2cV4hoqZ7zXmA42lIvsJCNiC2yGe+2VzAQyvB6y4RMJWy3zmWxpKWWCFD6u2wpzUnfnutoVVIWlhFYKQBZrG62XDdbMCDny24iCCRGRT0k2VKUAEG6B8CsoKCUcOFZQLBsWyxALHCL7NrPenng49rEUlK5GLyRri2EICQcWpvhHGd3EGpUaPV3DsFJVGVbqCVLFTiU8RGHi5YrzNFNq2RJgAeWstiyEnZl6sFbMAMuI3irhqMJJL32BbMbBZyxAUFi9tWCbX32AJMORJ+F2JmYllXlqL2Z8c4gMCLscIkghrHPcCTAWuCdjDj/ANBZF7c2+1a/t3f3irVaK1cqc2IkLJnBATMOEOpY3xOVG4DZVYkmGbhfDrNZne4+7trBbVkjfq72w3z352hGx/ZJ+sv5ubhvivh1PHjAY7WPygDa3sJD65BBBAZvg3+Ek/DHyjSjN8G/wkn4Y+UaUAQQQQBBBBAEEEEARn6X0jq0sPKbd7ByxbqakS1LNuH9/YI8jVVJmMWbef7DiAgIiYIIQiAo0leXnMABq8Csh43u8xWb2Ls2HLa/GIm0lWiTJeYbbK3AJsCxyQE8V2Ki/thkvQ8lWZklrLZk1eKWqqQuZyKgWOe/2DkETmnGxe5wEEEk3uFKgk7ybE/vnAZQ0s7U7NLaW8xJqS2ZWshvNQXFlbykdeLLEdxFokfSrI80OoI1qy5QUuSSadZhxYZZKiwZiQG4xxC9+dRq5Ja92CA5nPVuXToYnphJlCpxHMFmD3BzVggQFTxHCoHtz33MBTl6YZiqrKOJsXlF1QBcBuGeWGYbdskuCLWttRDXaWcZqLKJNQXGIY1mSWlrs3QqbEmxvY4rkZAHRk0CqQ20WGLaY3Y4sN78vkKByW9sNmaLlsGBB2hNBzO6cwaZ0lR7oAnV+EsuHaExZYW/lYzsNfiW2Ink1bjO0V6LTYmMtkbC+athnXsRiBcGWFUEcYdt4HHF16RTMEwjbAsDc2zvxbrjEwB5GblhkrR6qQQWsvkqTsS8rbK8WRIHIDYWgKk7SDLOdbMwHkouG7WpmmW3XJJXLMZ24soR9JtilN93qyJrOVmFhhRL3X7sE2sctk3BEXXoELl88R4wxH+mZeVt2yT84bL0cgsTdjdmJY3LF1Cti4jsgC1uKAonwhsrMZL2wllAE2+WdnLy1RCRuszC+V915qnSbIyq64WuTZXDKyiW5NyUBGai4A4xYnMRKdEoQQxdhawDMSEH+zjGWVzc2yvmby1NAkxgzA3AIFiRkQQf7EwFZdL2UPNTArIZi2bEbKmNgwAADYeQsMjnuvNJq31ureWFJRnBD4hssikHZBDbftHITxOnUKsoFhsqVXELrYpg2luMQtxXiCg0cyzDMc3bCUAxs4CllY7TKp3qOK++5a4sGhFfSPmZvw3/AIGLEV9I+Zm/Df8AgYCvT+Qv6R8ofDKfyF/SPlD4AggggCCCCAIq6X/DzvgzP+NotRV0v+HnfBmf8bQH0+CCCAzfBv8ACSfhj5RpRm+Df4ST8MfKNKAIIIIAggggCEJhY854U6YwjUocyNsjiB/p/f5e+AwPCjS1ROm2p58tJS5APILlm42vrVy4gLfOMbFW+tSOyN9eLsEBSxVvrUjsjfXgxVvrUjsjfXi7BAUsVb61I7I314MVb61I7I314uwQFLFW+tSOyN9eDFW+tSOyN9eLsEBSxVvrUjsjfXgxVvrUjsjfXi7BAUsVb61I7I314MVb61I7I314uwQFLFW+tSOyN9eDFW+tSOyN9eLsEBSxVvrUjsjfXgxVvrUjsjfXi7BAUsVb61I7I314MVb61I7I314uwQFLFW+tSOyN9eIK01mqmXqpJGB7j7K2YwG+evyjUiCv81M+G/8AAwHnJOl6zCv30ncP+3bk+LD+F6z08ns7fWiCT5K+4fKHwEnC9Z6eT2dvrQcL1np5PZ2+tEcEBJwvWenk9nb60HC9Z6eT2dvrRHBAScL1np5PZ2+tEFfpWrMqYDOkkGW4IFOQSMBvY63LLjh8QV3mpn6H/gYDoCCCCAzfBv8ACSfhj5RpRm+Df4ST8MfKNKAIIIIAggiOfPCKWY2Ci5PsgKemtKCRLv8A1HJRynl9wjwUyYWJJNyTcnlJ3xa0ppIz5hY5Dco5oipAEZk4ATFdDf7wI5xtjJLmXgCEYcIYryWC3F98acR/Z1xY8K4udhGLdbyt+7KAhrGDS8nADEANmVO0LqSpyBsVJBG/lij9pe4lylK2xX21NmBF1RnVgws191xe2zYiNUSlthwjDmMNhax35bs7nphrUyFQpRCo3KVXCPctrDeYDJaue+IBcRly1uDsAGfNXHci1rWPJcjMjMzS6ubfAxAuwXHdCy3R2sbKEuSqgZf1i4OWLTKDkGYtu3jk92Zy9sNWnULhCKF5oUYc9+za0BQnq2OSNcWtPzsJdzeRMNmsLXtyAZNy2MR09eyypfk3mSZZli1hrMKKVsOLbRrcQD7gMtSXJVQAqqAMwAAADnuA3bz0mFCDLIZbst2VsuTLKAyqWsnEqWtZmwFSyZZkHIJjxgAkgm2TZKMxJWvaem7MSxn7alBl7c8jF8SVxYsK4iLFrDERyFt5GQ6IcVHIOj23+cBjtMdggaYcQnSicIl2sxNihAN0JBtfayzh1LXzThZgoDgnDiU4NktZQFxXUixxE8e7dGokhRuVRc4jYAXblNuP2wLIUEsFUFt5AF2953n94DKm1TiVKLsH1oS4KqFUnC+yBvG/eSb2Nxa0SLWTFliYTjuxXVhQL7bKuEgFsWQ5QbnIRplBlkMt2Qy93JAUFrWFv/2624+0QFCRUtrJY1quJiO5AC5WwWwkZ4dojO59saMVabR6oxa5Ym+ZCA57/JUYibC7Nc5b4tQBBBBAEQV/mpnw3/gYniCv81M+G/8AAwHl5bAKtzvAH72hdcuW0MzYZ7yGCkD/AMiB7zEUyWTKsvlWUr+pbMv9wIqyNHMu4iwMu2fFjRpvSV3ftAaCODexvbI24jCq1wCMwcweIg5iM2l0XgxEKA2MFSDuGMYulbj2w6koWVVJ8sMtzivsBFVh7rhsv3gLr1KqbFgCeInl3RJaKpRhjULiDkm91AGIWswJvl7AcuiIOD2C7Js92GO5vhKuF/vgNvZAX3mAWuQLmwvxkgkAcpyPREdd5qZ+h/4GK8ijOBgw3+St1BBsQSCCQCb778XFDpiEU7gix1b5DkwtbjIGVsgbDiytAdCwQQQGb4N/hJPwx8o0ozfBv8JJ+GPlGlAEEEEAR8+8ONJCobUqziWhuTLmTELOMvKQgkDPK9ifcI9B4W6d1SatD944zI/oU8fvOYHTHgoChwKnPqO1VX1IOBU59R2qq+pF8m2+I5FQri6MGG7I3zgKnAqc+o7VVfUg4FTn1Haqr6kWp9YiEB3VScwCQMuX3RNaAz+BU59R2qq+pBwKnPqO1VX1IvO4G/LMD92IUD9yQP3h1oDP4FTn1Haqr6kHAqc+o7VVfUjQtDWcAgHeQSBygWv/ACHTAUeBU59R2qq+pBwKnPqO1VX1IuCcCxUHaG8Z5bj/APZemHFxe3HYm3sBAP8Adl6YCjwKnPqO1VX1IOBU59R2qq+pGhaEZrWvxmw99ifkDAUOBU59R2qq+pBwKnPqO1VX1I0ILQGfwKnPqO1VX1IOBU59R2qq+pGhBAZ/Aqc+o7VVfUg4FTn1Haqr6kaEEBn8Cpz6jtVV9SDgVOfUdqqvqRoQQGfwKnPqO1VX1IirNDIJb7c/yG/7mp5p4tZnGrEFb5qZ+hv4GAxSxEu6i5CXA5ThyHTFVptgDLfGxvdS1wdknyR5GYUZWte1uKLkryR7h8ocFHIM/wC8BnHSbHyVGdmUtexllwik+0k3tyRLUT21c3MYkBGJbi90DA7yV8q287rxdtEU6fhIFixNzYWvYWucyBxj25wFX7Q6kqSqgPguxZsP3YmXZiVxb8I3bx7ixNIOcVihC2FwDtXnPLBBxZDZB4+Me2LVPUYy+WyMNjlt3RXvv5GXeB/icCAzp+kmUkWBK3ucgHIsbDE4wmxHOtfdFut81M+G/wDAxMV/z+8Q13mpn6H/AIGA6AggggM3wb/CSfhj5RpRm+Df4ST8MfKNKAIpaW0msiUXbPiA5zHcPn+wMWaioWWjO7BUUFmZiAqqBclicgAATePlXhD4c09RNuKqRgXJBrpe7jJ2t5/xALVVTTHLubsxuT/jkERRn+MFN61I66V3oPGCm9akddK70Bcn2wnECwtcqBcm2dgo3n2RWp59yXZXxMVS2rmDCLsVviUXALMS27PktDPGCm9ZkddK70HjBTesyOuld6AkmyGM64d0GrAuoTM4ybEsp4uS2+KbUBCthxAayxFmb7kS7Kqre5XEFJAzNjv3RY8YKb1qR10rvQeMFN6zI66V3oCFaLFLAYFlE6WygoVsomJisp2lFsRz9uQENoqZw6lmbHf7w6shWH9X3hOFl3WAz3ZLY2seMFN6zI66V3oPGCm9ZkddK70BBLpHWTK1eITCgDkk3vqGO1fcQ4UAnde24xLIlLrlMtHVQjhiyuBctLtfFvbI5i97bzDvGCm9ZkddK70HjBTesyOuld6AiqKdjNmZOFKHNQTc2kWyHleS4sMyMQhhpGNmRMDiTNVTY7LaxMFg2a3GIhTuBtxRY8YKb1mR10rvQeMFN6zI66V3oCqtI25TMwlpeIYHl/68sk3JuSFD3YZWvmcrS1NOykrLVgmRAF7AmVUBrey+qy5SDvMS+MFN6zI66V3oPGCm9ZkddK70BFNp2RUwYhcATDc3bNN5Jyc7YByzO/kkoQBNcKrKoSXkwYAHFNvZWzXLDxC+/PfA2nqUgg1NOQciDOlWI9u1DZOmaRBZaimUb7CbKAv+xgI5tJrGsfTTMRwg4Rqiqb/JOHBY+2/HEpL4wLzb60A2B1eqxZEta18FiTfFe8O4fpvWafrpXeg8YKb1mR10rvQFSkkTEVQTNCAKCBcsARMJIABYnEJQyvYE7szE/wB7Zmu91lhkFhZ2DzSMQtmxQSbjLfxRJ4wU3rMjrpXeg8YKb1mR10rvQGfMWZhQKJoKJL2cDYC+EbtnCuG3L5Tf7bG3Od0KhnmYDhxNvcMVmXC4RyrLyAyBO6JfGCm9ZkddK70I+naUixqacg7wZsog+8EwEejJpaYTdiMLi7CzFVnWTFkP99ri/lcd4vVvmpn6G/gYqrp2lG6ppxlbKbK3DcPK3RHWaepjLcCpkElGFtdLzOE/7oCrK8ke4fKGipXFhubg23Na+ENbFaxNiDa94fK8ke4fKKczR5LOwa2O43ts3lKgZRuDAg+8HflAW3nAWud5wj2nky9x6DDZsoNnci1xdTY2yuCRxZDoEU00YeOw2gf6ThtLdQVwooxXccX9Iz3WSTos2s1iLpcbJBCEm9gii5vxg7t8BelSlW+HLMX5BZVUe7JVh+L+/wDeM2ToogWYg+QDfDZ8ExXJICDMhTvxbznvvKKAhmNkIJGEG/3YAFyoA3k3NgRuGfIF68QV3mpn6H/gYhpaEq5Ym/lZ5XbE187KDl7Wb9omrvNTP0P/AAMB0BBBBAZvg3+Ek/DHyjSjN8G/wkn4Y+UU/C3whFNKspGtfJRzRxsRyDi9tvbAYPh54R3JppZyHnTyneE/z0cseH1S80dAiRmJNySScyTvJ9phIBmqXmjoEGqXmjoEJInYgTYixKkG17qSDuJHFCvNAKjnHCPfhZvkpgDVLzR0CDVLzR0CGfbUz21y35ji3n3e2HJUqQSGBA3m+Qyvn+0AuqXmjoEGqXmjoEMFYlr4xa9r347Xt77Am0NWuTK7KCeK44zYbuL2wEuqXmjoEGqXmjoENnVSIbMwXK+Z4v8A1uMSwDNUvNHQINUvNHQIfBAM1S80dAg1S80dAh8EAzVLzR0CDVLzR0CHwQDNUvNHQINUvNHQIfBAM1S80dAg1S80dAh8EAzVLzR0CDVLzR0CHwQDNUvNHQINUvNHQIfBAM1S80dAiKrlLq32R5DcQ5pixEVZ5t/0N/EwEUryR7h8odDZXkj3D5Q6AIIIIAggggCIK7zUz9D/AMDE8QV3mpn6H/gYDoCCCCAw9GaRSRo+XMmGyrLHJcm2QHKTHzXSuk3qJrTHOZOQ4lXiA9g/zFrTOlpjpLkYGCyRhtdNpwLMTtW5QPYTyxk7XMbpTvQCwQm1zG6U70G1zG6U70BDLlsqvaxJZ2AJIGbEqCbG3FfI/vCVdOXC8ViSbb85UxNn23cb4n2uY3Sneg2uY3SnegMt5bTbCy2VGW9m4ylhZlFslOyL+/de5VUxZ8QI3DfxlZiuL+zIj94sbXMbpXvQbXMbpTvQFX7MzTFdrDCRkCTkFmC9yBndxxZWMJR0ZQNexuqr0F739m184t7XMbpTvQbXMbpTvQGVPlsJbSgAzOgXMN5WqWXllZhs3uStjcxrmG7XMbpXvQbXMbpTvQCwQm1zG6U70G1zG6U70AsEJtcxulO9BtcxulO9ALBCbXMbpTvQbXMbpTvQCwQm1zG6U70G1zG6U70AsEJtcxulO9BtcxulO9ALBCbXMbpTvQbXMbpTvQCwQm1zG6U70G1zG6U70AsRVnm3/Q38TEm1zG6U70R1CMUYBGuVYDNN5Ugf1QEUryR7h8odBLkuAPu23DjTk/VC6p+Y3SnegEghdU/MbpTvQap+Y3SnegEghdU/MbpTvQap+Y3SnegEiCu81M/Q/wDAxY1T8xulO9EdTTOyOoltcqwGabypA/q5YD75BBBAf//Z" id="343" name="Google Shape;343;p3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44" name="Google Shape;344;p34"/>
          <p:cNvPicPr preferRelativeResize="0"/>
          <p:nvPr/>
        </p:nvPicPr>
        <p:blipFill rotWithShape="1">
          <a:blip r:embed="rId3">
            <a:alphaModFix/>
          </a:blip>
          <a:srcRect b="0" l="0" r="0" t="0"/>
          <a:stretch/>
        </p:blipFill>
        <p:spPr>
          <a:xfrm>
            <a:off x="307975" y="1284923"/>
            <a:ext cx="4474527" cy="270948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5"/>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Asking (coaching) questions</a:t>
            </a:r>
            <a:endParaRPr/>
          </a:p>
        </p:txBody>
      </p:sp>
      <p:pic>
        <p:nvPicPr>
          <p:cNvPr id="350" name="Google Shape;350;p35"/>
          <p:cNvPicPr preferRelativeResize="0"/>
          <p:nvPr/>
        </p:nvPicPr>
        <p:blipFill rotWithShape="1">
          <a:blip r:embed="rId3">
            <a:alphaModFix/>
          </a:blip>
          <a:srcRect b="0" l="0" r="0" t="0"/>
          <a:stretch/>
        </p:blipFill>
        <p:spPr>
          <a:xfrm>
            <a:off x="251521" y="1700808"/>
            <a:ext cx="8568952" cy="42127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6"/>
          <p:cNvSpPr txBox="1"/>
          <p:nvPr>
            <p:ph idx="2" type="body"/>
          </p:nvPr>
        </p:nvSpPr>
        <p:spPr>
          <a:xfrm>
            <a:off x="6601968" y="1381125"/>
            <a:ext cx="2083245" cy="4824414"/>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600"/>
              <a:buNone/>
            </a:pPr>
            <a:r>
              <a:rPr lang="en-US"/>
              <a:t>@todo: http://www.testjegedrag.nl/tjg/zelftest/engels/index.htm</a:t>
            </a:r>
            <a:endParaRPr/>
          </a:p>
        </p:txBody>
      </p:sp>
      <p:sp>
        <p:nvSpPr>
          <p:cNvPr id="356" name="Google Shape;356;p36"/>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Communication: Leary’s Rose</a:t>
            </a:r>
            <a:br>
              <a:rPr lang="en-US"/>
            </a:br>
            <a:endParaRPr>
              <a:solidFill>
                <a:srgbClr val="7F7F7F"/>
              </a:solidFill>
            </a:endParaRPr>
          </a:p>
        </p:txBody>
      </p:sp>
      <p:pic>
        <p:nvPicPr>
          <p:cNvPr descr="http://www.goossensbv.com/wordpress/wp-content/uploads/learyrose.gif" id="357" name="Google Shape;357;p36"/>
          <p:cNvPicPr preferRelativeResize="0"/>
          <p:nvPr/>
        </p:nvPicPr>
        <p:blipFill rotWithShape="1">
          <a:blip r:embed="rId3">
            <a:alphaModFix/>
          </a:blip>
          <a:srcRect b="0" l="0" r="0" t="0"/>
          <a:stretch/>
        </p:blipFill>
        <p:spPr>
          <a:xfrm>
            <a:off x="2849118" y="3388487"/>
            <a:ext cx="3752850" cy="2914650"/>
          </a:xfrm>
          <a:prstGeom prst="rect">
            <a:avLst/>
          </a:prstGeom>
          <a:noFill/>
          <a:ln>
            <a:noFill/>
          </a:ln>
        </p:spPr>
      </p:pic>
      <p:pic>
        <p:nvPicPr>
          <p:cNvPr descr="http://www.cmb-teamrol.nl/wp-content/uploads/2012/05/Roos_van_Leary1.png" id="358" name="Google Shape;358;p36"/>
          <p:cNvPicPr preferRelativeResize="0"/>
          <p:nvPr/>
        </p:nvPicPr>
        <p:blipFill rotWithShape="1">
          <a:blip r:embed="rId4">
            <a:alphaModFix/>
          </a:blip>
          <a:srcRect b="0" l="0" r="0" t="0"/>
          <a:stretch/>
        </p:blipFill>
        <p:spPr>
          <a:xfrm>
            <a:off x="461035" y="1463039"/>
            <a:ext cx="2212137" cy="2765171"/>
          </a:xfrm>
          <a:prstGeom prst="rect">
            <a:avLst/>
          </a:prstGeom>
          <a:noFill/>
          <a:ln>
            <a:noFill/>
          </a:ln>
        </p:spPr>
      </p:pic>
      <p:pic>
        <p:nvPicPr>
          <p:cNvPr descr="http://www.testjegedrag.nl/tjg/zelftest/engels/figaenb.gif" id="359" name="Google Shape;359;p36"/>
          <p:cNvPicPr preferRelativeResize="0"/>
          <p:nvPr/>
        </p:nvPicPr>
        <p:blipFill rotWithShape="1">
          <a:blip r:embed="rId5">
            <a:alphaModFix/>
          </a:blip>
          <a:srcRect b="0" l="0" r="0" t="0"/>
          <a:stretch/>
        </p:blipFill>
        <p:spPr>
          <a:xfrm>
            <a:off x="3438144" y="1767956"/>
            <a:ext cx="1608963" cy="14144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The Golden Circle – Simon Sinek</a:t>
            </a:r>
            <a:endParaRPr/>
          </a:p>
        </p:txBody>
      </p:sp>
      <p:pic>
        <p:nvPicPr>
          <p:cNvPr descr="http://cdn2.business2community.com/wp-content/uploads/2012/12/TheGoldenCircle-1024x791.jpe" id="365" name="Google Shape;365;p37"/>
          <p:cNvPicPr preferRelativeResize="0"/>
          <p:nvPr>
            <p:ph idx="1" type="body"/>
          </p:nvPr>
        </p:nvPicPr>
        <p:blipFill rotWithShape="1">
          <a:blip r:embed="rId3">
            <a:alphaModFix/>
          </a:blip>
          <a:srcRect b="0" l="0" r="0" t="0"/>
          <a:stretch/>
        </p:blipFill>
        <p:spPr>
          <a:xfrm>
            <a:off x="1448451" y="1381125"/>
            <a:ext cx="6245510" cy="4824413"/>
          </a:xfrm>
          <a:prstGeom prst="rect">
            <a:avLst/>
          </a:prstGeom>
          <a:noFill/>
          <a:ln>
            <a:noFill/>
          </a:ln>
        </p:spPr>
      </p:pic>
      <p:sp>
        <p:nvSpPr>
          <p:cNvPr id="366" name="Google Shape;366;p37"/>
          <p:cNvSpPr/>
          <p:nvPr/>
        </p:nvSpPr>
        <p:spPr>
          <a:xfrm>
            <a:off x="101600" y="6020872"/>
            <a:ext cx="856469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Arial"/>
                <a:ea typeface="Arial"/>
                <a:cs typeface="Arial"/>
                <a:sym typeface="Arial"/>
                <a:hlinkClick r:id="rId4">
                  <a:extLst>
                    <a:ext uri="{A12FA001-AC4F-418D-AE19-62706E023703}">
                      <ahyp:hlinkClr val="tx"/>
                    </a:ext>
                  </a:extLst>
                </a:hlinkClick>
              </a:rPr>
              <a:t>http://www.ted.com/talks/simon_sinek_how_great_leaders_inspire_action.html</a:t>
            </a:r>
            <a:endParaRPr sz="12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Working together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9"/>
          <p:cNvSpPr txBox="1"/>
          <p:nvPr>
            <p:ph idx="1" type="body"/>
          </p:nvPr>
        </p:nvSpPr>
        <p:spPr>
          <a:xfrm>
            <a:off x="457201" y="1381125"/>
            <a:ext cx="8228012" cy="4824414"/>
          </a:xfrm>
          <a:prstGeom prst="rect">
            <a:avLst/>
          </a:prstGeom>
          <a:noFill/>
          <a:ln>
            <a:noFill/>
          </a:ln>
        </p:spPr>
        <p:txBody>
          <a:bodyPr anchorCtr="0" anchor="t" bIns="0" lIns="0" spcFirstLastPara="1" rIns="0" wrap="square" tIns="0">
            <a:normAutofit/>
          </a:bodyPr>
          <a:lstStyle/>
          <a:p>
            <a:pPr indent="-99695" lvl="0" marL="231775" rtl="0" algn="l">
              <a:lnSpc>
                <a:spcPct val="100000"/>
              </a:lnSpc>
              <a:spcBef>
                <a:spcPts val="0"/>
              </a:spcBef>
              <a:spcAft>
                <a:spcPts val="0"/>
              </a:spcAft>
              <a:buSzPts val="2080"/>
              <a:buNone/>
            </a:pPr>
            <a:r>
              <a:t/>
            </a:r>
            <a:endParaRPr/>
          </a:p>
        </p:txBody>
      </p:sp>
      <p:sp>
        <p:nvSpPr>
          <p:cNvPr id="377" name="Google Shape;377;p39"/>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Forming, Storming, Norming, Performing</a:t>
            </a:r>
            <a:br>
              <a:rPr lang="en-US"/>
            </a:br>
            <a:r>
              <a:rPr lang="en-US"/>
              <a:t>Tuckman</a:t>
            </a:r>
            <a:endParaRPr/>
          </a:p>
        </p:txBody>
      </p:sp>
      <p:pic>
        <p:nvPicPr>
          <p:cNvPr descr="tuckman-model-pic" id="378" name="Google Shape;378;p39"/>
          <p:cNvPicPr preferRelativeResize="0"/>
          <p:nvPr/>
        </p:nvPicPr>
        <p:blipFill rotWithShape="1">
          <a:blip r:embed="rId3">
            <a:alphaModFix/>
          </a:blip>
          <a:srcRect b="0" l="0" r="0" t="0"/>
          <a:stretch/>
        </p:blipFill>
        <p:spPr>
          <a:xfrm>
            <a:off x="5205095" y="2921952"/>
            <a:ext cx="2857500" cy="2266951"/>
          </a:xfrm>
          <a:prstGeom prst="rect">
            <a:avLst/>
          </a:prstGeom>
          <a:noFill/>
          <a:ln>
            <a:noFill/>
          </a:ln>
        </p:spPr>
      </p:pic>
      <p:pic>
        <p:nvPicPr>
          <p:cNvPr descr="http://www.gertjanschop.com/sitebuildercontent/sitebuilderfiles/model_teamontwikkeling_tuckman.jpg" id="379" name="Google Shape;379;p39"/>
          <p:cNvPicPr preferRelativeResize="0"/>
          <p:nvPr/>
        </p:nvPicPr>
        <p:blipFill rotWithShape="1">
          <a:blip r:embed="rId4">
            <a:alphaModFix/>
          </a:blip>
          <a:srcRect b="0" l="0" r="0" t="0"/>
          <a:stretch/>
        </p:blipFill>
        <p:spPr>
          <a:xfrm>
            <a:off x="1239519" y="2202339"/>
            <a:ext cx="3742055" cy="28065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4"/>
          <p:cNvSpPr txBox="1"/>
          <p:nvPr>
            <p:ph idx="1" type="body"/>
          </p:nvPr>
        </p:nvSpPr>
        <p:spPr>
          <a:xfrm>
            <a:off x="457201" y="1381125"/>
            <a:ext cx="8228012" cy="2212467"/>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2080"/>
              <a:buChar char="•"/>
            </a:pPr>
            <a:r>
              <a:rPr lang="en-US"/>
              <a:t>Birth</a:t>
            </a:r>
            <a:endParaRPr/>
          </a:p>
          <a:p>
            <a:pPr indent="-231775" lvl="0" marL="231775" rtl="0" algn="l">
              <a:lnSpc>
                <a:spcPct val="100000"/>
              </a:lnSpc>
              <a:spcBef>
                <a:spcPts val="1200"/>
              </a:spcBef>
              <a:spcAft>
                <a:spcPts val="0"/>
              </a:spcAft>
              <a:buSzPts val="2080"/>
              <a:buChar char="•"/>
            </a:pPr>
            <a:r>
              <a:rPr lang="en-US"/>
              <a:t>Grow (up)</a:t>
            </a:r>
            <a:endParaRPr/>
          </a:p>
          <a:p>
            <a:pPr indent="-231775" lvl="0" marL="231775" rtl="0" algn="l">
              <a:lnSpc>
                <a:spcPct val="100000"/>
              </a:lnSpc>
              <a:spcBef>
                <a:spcPts val="1200"/>
              </a:spcBef>
              <a:spcAft>
                <a:spcPts val="0"/>
              </a:spcAft>
              <a:buSzPts val="2080"/>
              <a:buChar char="•"/>
            </a:pPr>
            <a:r>
              <a:rPr lang="en-US"/>
              <a:t>Learn</a:t>
            </a:r>
            <a:endParaRPr/>
          </a:p>
          <a:p>
            <a:pPr indent="-231775" lvl="0" marL="231775" rtl="0" algn="l">
              <a:lnSpc>
                <a:spcPct val="100000"/>
              </a:lnSpc>
              <a:spcBef>
                <a:spcPts val="1200"/>
              </a:spcBef>
              <a:spcAft>
                <a:spcPts val="0"/>
              </a:spcAft>
              <a:buSzPts val="2080"/>
              <a:buChar char="•"/>
            </a:pPr>
            <a:r>
              <a:rPr lang="en-US"/>
              <a:t>Optimize</a:t>
            </a:r>
            <a:endParaRPr/>
          </a:p>
        </p:txBody>
      </p:sp>
      <p:sp>
        <p:nvSpPr>
          <p:cNvPr id="84" name="Google Shape;84;p4"/>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Chronologic</a:t>
            </a:r>
            <a:endParaRPr/>
          </a:p>
        </p:txBody>
      </p:sp>
      <p:grpSp>
        <p:nvGrpSpPr>
          <p:cNvPr id="85" name="Google Shape;85;p4"/>
          <p:cNvGrpSpPr/>
          <p:nvPr/>
        </p:nvGrpSpPr>
        <p:grpSpPr>
          <a:xfrm>
            <a:off x="4486020" y="1397000"/>
            <a:ext cx="1958087" cy="4063999"/>
            <a:chOff x="1175892" y="0"/>
            <a:chExt cx="1958087" cy="4063999"/>
          </a:xfrm>
        </p:grpSpPr>
        <p:sp>
          <p:nvSpPr>
            <p:cNvPr id="86" name="Google Shape;86;p4"/>
            <p:cNvSpPr/>
            <p:nvPr/>
          </p:nvSpPr>
          <p:spPr>
            <a:xfrm>
              <a:off x="1601601" y="0"/>
              <a:ext cx="1532378" cy="1532534"/>
            </a:xfrm>
            <a:custGeom>
              <a:rect b="b" l="l" r="r" t="t"/>
              <a:pathLst>
                <a:path extrusionOk="0" h="120000" w="120000">
                  <a:moveTo>
                    <a:pt x="8412" y="60000"/>
                  </a:moveTo>
                  <a:lnTo>
                    <a:pt x="8412" y="60000"/>
                  </a:lnTo>
                  <a:cubicBezTo>
                    <a:pt x="8412" y="32962"/>
                    <a:pt x="29287" y="10511"/>
                    <a:pt x="56253" y="8547"/>
                  </a:cubicBezTo>
                  <a:cubicBezTo>
                    <a:pt x="83219" y="6584"/>
                    <a:pt x="107127" y="25773"/>
                    <a:pt x="111044" y="52526"/>
                  </a:cubicBezTo>
                  <a:cubicBezTo>
                    <a:pt x="114961" y="79279"/>
                    <a:pt x="97558" y="104517"/>
                    <a:pt x="71161" y="110367"/>
                  </a:cubicBezTo>
                  <a:lnTo>
                    <a:pt x="70592" y="118429"/>
                  </a:lnTo>
                  <a:lnTo>
                    <a:pt x="56830" y="104890"/>
                  </a:lnTo>
                  <a:lnTo>
                    <a:pt x="72705" y="88507"/>
                  </a:lnTo>
                  <a:lnTo>
                    <a:pt x="72144" y="96444"/>
                  </a:lnTo>
                  <a:cubicBezTo>
                    <a:pt x="90761" y="90239"/>
                    <a:pt x="101708" y="71000"/>
                    <a:pt x="97532" y="51825"/>
                  </a:cubicBezTo>
                  <a:cubicBezTo>
                    <a:pt x="93356" y="32650"/>
                    <a:pt x="75400" y="19706"/>
                    <a:pt x="55889" y="21806"/>
                  </a:cubicBezTo>
                  <a:cubicBezTo>
                    <a:pt x="36379" y="23907"/>
                    <a:pt x="21588" y="40376"/>
                    <a:pt x="21588" y="60000"/>
                  </a:cubicBezTo>
                  <a:close/>
                </a:path>
              </a:pathLst>
            </a:custGeom>
            <a:gradFill>
              <a:gsLst>
                <a:gs pos="0">
                  <a:srgbClr val="9DF49D"/>
                </a:gs>
                <a:gs pos="35000">
                  <a:srgbClr val="BCF5BC"/>
                </a:gs>
                <a:gs pos="100000">
                  <a:srgbClr val="E4FCE4"/>
                </a:gs>
              </a:gsLst>
              <a:lin ang="16200000" scaled="0"/>
            </a:gradFill>
            <a:ln cap="flat" cmpd="sng" w="9525">
              <a:solidFill>
                <a:schemeClr val="accent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1939925" y="554735"/>
              <a:ext cx="855153" cy="4275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txBox="1"/>
            <p:nvPr/>
          </p:nvSpPr>
          <p:spPr>
            <a:xfrm>
              <a:off x="1939925" y="554735"/>
              <a:ext cx="855153" cy="427532"/>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Birth</a:t>
              </a:r>
              <a:endParaRPr b="0" i="0" sz="1600" u="none" cap="none" strike="noStrike">
                <a:solidFill>
                  <a:schemeClr val="dk1"/>
                </a:solidFill>
                <a:latin typeface="Arial"/>
                <a:ea typeface="Arial"/>
                <a:cs typeface="Arial"/>
                <a:sym typeface="Arial"/>
              </a:endParaRPr>
            </a:p>
          </p:txBody>
        </p:sp>
        <p:sp>
          <p:nvSpPr>
            <p:cNvPr id="89" name="Google Shape;89;p4"/>
            <p:cNvSpPr/>
            <p:nvPr/>
          </p:nvSpPr>
          <p:spPr>
            <a:xfrm>
              <a:off x="1175892" y="880668"/>
              <a:ext cx="1532378" cy="1532534"/>
            </a:xfrm>
            <a:custGeom>
              <a:rect b="b" l="l" r="r" t="t"/>
              <a:pathLst>
                <a:path extrusionOk="0" h="120000" w="120000">
                  <a:moveTo>
                    <a:pt x="96480" y="23523"/>
                  </a:moveTo>
                  <a:lnTo>
                    <a:pt x="87164" y="32839"/>
                  </a:lnTo>
                  <a:lnTo>
                    <a:pt x="87164" y="32839"/>
                  </a:lnTo>
                  <a:cubicBezTo>
                    <a:pt x="75944" y="21617"/>
                    <a:pt x="58979" y="18450"/>
                    <a:pt x="44466" y="24867"/>
                  </a:cubicBezTo>
                  <a:cubicBezTo>
                    <a:pt x="29954" y="31284"/>
                    <a:pt x="20880" y="45966"/>
                    <a:pt x="21631" y="61817"/>
                  </a:cubicBezTo>
                  <a:cubicBezTo>
                    <a:pt x="22382" y="77668"/>
                    <a:pt x="32801" y="91427"/>
                    <a:pt x="47856" y="96444"/>
                  </a:cubicBezTo>
                  <a:lnTo>
                    <a:pt x="47295" y="88507"/>
                  </a:lnTo>
                  <a:lnTo>
                    <a:pt x="63170" y="104890"/>
                  </a:lnTo>
                  <a:lnTo>
                    <a:pt x="49408" y="118429"/>
                  </a:lnTo>
                  <a:lnTo>
                    <a:pt x="48839" y="110367"/>
                  </a:lnTo>
                  <a:lnTo>
                    <a:pt x="48839" y="110367"/>
                  </a:lnTo>
                  <a:cubicBezTo>
                    <a:pt x="27395" y="105615"/>
                    <a:pt x="11312" y="87807"/>
                    <a:pt x="8761" y="65991"/>
                  </a:cubicBezTo>
                  <a:cubicBezTo>
                    <a:pt x="6210" y="44176"/>
                    <a:pt x="17752" y="23137"/>
                    <a:pt x="37521" y="13566"/>
                  </a:cubicBezTo>
                  <a:cubicBezTo>
                    <a:pt x="57290" y="3996"/>
                    <a:pt x="80951" y="7991"/>
                    <a:pt x="96480" y="23523"/>
                  </a:cubicBezTo>
                  <a:close/>
                </a:path>
              </a:pathLst>
            </a:custGeom>
            <a:gradFill>
              <a:gsLst>
                <a:gs pos="0">
                  <a:srgbClr val="9DF49D"/>
                </a:gs>
                <a:gs pos="35000">
                  <a:srgbClr val="BCF5BC"/>
                </a:gs>
                <a:gs pos="100000">
                  <a:srgbClr val="E4FCE4"/>
                </a:gs>
              </a:gsLst>
              <a:lin ang="16200000" scaled="0"/>
            </a:gradFill>
            <a:ln cap="flat" cmpd="sng" w="9525">
              <a:solidFill>
                <a:schemeClr val="accent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1512492" y="1437030"/>
              <a:ext cx="855153" cy="4275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txBox="1"/>
            <p:nvPr/>
          </p:nvSpPr>
          <p:spPr>
            <a:xfrm>
              <a:off x="1512492" y="1437030"/>
              <a:ext cx="855153" cy="427532"/>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Grow</a:t>
              </a:r>
              <a:endParaRPr b="0" i="0" sz="1600" u="none" cap="none" strike="noStrike">
                <a:solidFill>
                  <a:schemeClr val="dk1"/>
                </a:solidFill>
                <a:latin typeface="Arial"/>
                <a:ea typeface="Arial"/>
                <a:cs typeface="Arial"/>
                <a:sym typeface="Arial"/>
              </a:endParaRPr>
            </a:p>
          </p:txBody>
        </p:sp>
        <p:sp>
          <p:nvSpPr>
            <p:cNvPr id="92" name="Google Shape;92;p4"/>
            <p:cNvSpPr/>
            <p:nvPr/>
          </p:nvSpPr>
          <p:spPr>
            <a:xfrm>
              <a:off x="1601601" y="1764588"/>
              <a:ext cx="1532378" cy="1532534"/>
            </a:xfrm>
            <a:custGeom>
              <a:rect b="b" l="l" r="r" t="t"/>
              <a:pathLst>
                <a:path extrusionOk="0" h="120000" w="120000">
                  <a:moveTo>
                    <a:pt x="23520" y="23523"/>
                  </a:moveTo>
                  <a:lnTo>
                    <a:pt x="23520" y="23523"/>
                  </a:lnTo>
                  <a:cubicBezTo>
                    <a:pt x="39049" y="7991"/>
                    <a:pt x="62710" y="3996"/>
                    <a:pt x="82479" y="13566"/>
                  </a:cubicBezTo>
                  <a:cubicBezTo>
                    <a:pt x="102248" y="23137"/>
                    <a:pt x="113790" y="44176"/>
                    <a:pt x="111239" y="65991"/>
                  </a:cubicBezTo>
                  <a:cubicBezTo>
                    <a:pt x="108688" y="87807"/>
                    <a:pt x="92605" y="105615"/>
                    <a:pt x="71161" y="110367"/>
                  </a:cubicBezTo>
                  <a:lnTo>
                    <a:pt x="70592" y="118429"/>
                  </a:lnTo>
                  <a:lnTo>
                    <a:pt x="56830" y="104890"/>
                  </a:lnTo>
                  <a:lnTo>
                    <a:pt x="72705" y="88507"/>
                  </a:lnTo>
                  <a:lnTo>
                    <a:pt x="72144" y="96444"/>
                  </a:lnTo>
                  <a:cubicBezTo>
                    <a:pt x="87199" y="91427"/>
                    <a:pt x="97618" y="77668"/>
                    <a:pt x="98369" y="61817"/>
                  </a:cubicBezTo>
                  <a:cubicBezTo>
                    <a:pt x="99120" y="45966"/>
                    <a:pt x="90046" y="31284"/>
                    <a:pt x="75534" y="24867"/>
                  </a:cubicBezTo>
                  <a:cubicBezTo>
                    <a:pt x="61021" y="18450"/>
                    <a:pt x="44056" y="21617"/>
                    <a:pt x="32836" y="32839"/>
                  </a:cubicBezTo>
                  <a:close/>
                </a:path>
              </a:pathLst>
            </a:custGeom>
            <a:gradFill>
              <a:gsLst>
                <a:gs pos="0">
                  <a:srgbClr val="9DF49D"/>
                </a:gs>
                <a:gs pos="35000">
                  <a:srgbClr val="BCF5BC"/>
                </a:gs>
                <a:gs pos="100000">
                  <a:srgbClr val="E4FCE4"/>
                </a:gs>
              </a:gsLst>
              <a:lin ang="16200000" scaled="0"/>
            </a:gradFill>
            <a:ln cap="flat" cmpd="sng" w="9525">
              <a:solidFill>
                <a:schemeClr val="accent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1939925" y="2319324"/>
              <a:ext cx="855153" cy="4275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nvSpPr>
          <p:spPr>
            <a:xfrm>
              <a:off x="1939925" y="2319324"/>
              <a:ext cx="855153" cy="427532"/>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Learn</a:t>
              </a:r>
              <a:endParaRPr b="0" i="0" sz="1600" u="none" cap="none" strike="noStrike">
                <a:solidFill>
                  <a:schemeClr val="dk1"/>
                </a:solidFill>
                <a:latin typeface="Arial"/>
                <a:ea typeface="Arial"/>
                <a:cs typeface="Arial"/>
                <a:sym typeface="Arial"/>
              </a:endParaRPr>
            </a:p>
          </p:txBody>
        </p:sp>
        <p:sp>
          <p:nvSpPr>
            <p:cNvPr id="95" name="Google Shape;95;p4"/>
            <p:cNvSpPr/>
            <p:nvPr/>
          </p:nvSpPr>
          <p:spPr>
            <a:xfrm>
              <a:off x="1285122" y="2746857"/>
              <a:ext cx="1316505" cy="1317142"/>
            </a:xfrm>
            <a:prstGeom prst="blockArc">
              <a:avLst>
                <a:gd fmla="val 0" name="adj1"/>
                <a:gd fmla="val 18900000" name="adj2"/>
                <a:gd fmla="val 12740" name="adj3"/>
              </a:avLst>
            </a:prstGeom>
            <a:gradFill>
              <a:gsLst>
                <a:gs pos="0">
                  <a:srgbClr val="9DF49D"/>
                </a:gs>
                <a:gs pos="35000">
                  <a:srgbClr val="BCF5BC"/>
                </a:gs>
                <a:gs pos="100000">
                  <a:srgbClr val="E4FCE4"/>
                </a:gs>
              </a:gsLst>
              <a:lin ang="16200000" scaled="0"/>
            </a:gradFill>
            <a:ln cap="flat" cmpd="sng" w="9525">
              <a:solidFill>
                <a:schemeClr val="accent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1512492" y="3201619"/>
              <a:ext cx="855153" cy="42753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txBox="1"/>
            <p:nvPr/>
          </p:nvSpPr>
          <p:spPr>
            <a:xfrm>
              <a:off x="1512492" y="3201619"/>
              <a:ext cx="855153" cy="427532"/>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Optimize</a:t>
              </a:r>
              <a:endParaRPr b="0" i="0" sz="1600" u="none" cap="none" strike="noStrike">
                <a:solidFill>
                  <a:schemeClr val="dk1"/>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0"/>
          <p:cNvSpPr txBox="1"/>
          <p:nvPr>
            <p:ph idx="2" type="body"/>
          </p:nvPr>
        </p:nvSpPr>
        <p:spPr>
          <a:xfrm>
            <a:off x="6601968" y="1381125"/>
            <a:ext cx="2083245" cy="4824414"/>
          </a:xfrm>
          <a:prstGeom prst="rect">
            <a:avLst/>
          </a:prstGeom>
          <a:noFill/>
          <a:ln>
            <a:noFill/>
          </a:ln>
        </p:spPr>
        <p:txBody>
          <a:bodyPr anchorCtr="0" anchor="t" bIns="0" lIns="0" spcFirstLastPara="1" rIns="0" wrap="square" tIns="0">
            <a:normAutofit fontScale="92500" lnSpcReduction="20000"/>
          </a:bodyPr>
          <a:lstStyle/>
          <a:p>
            <a:pPr indent="0" lvl="0" marL="0" rtl="0" algn="l">
              <a:lnSpc>
                <a:spcPct val="100000"/>
              </a:lnSpc>
              <a:spcBef>
                <a:spcPts val="0"/>
              </a:spcBef>
              <a:spcAft>
                <a:spcPts val="0"/>
              </a:spcAft>
              <a:buSzPct val="80000"/>
              <a:buNone/>
            </a:pPr>
            <a:r>
              <a:rPr lang="en-US"/>
              <a:t>Plant</a:t>
            </a:r>
            <a:endParaRPr/>
          </a:p>
          <a:p>
            <a:pPr indent="0" lvl="0" marL="0" rtl="0" algn="l">
              <a:lnSpc>
                <a:spcPct val="100000"/>
              </a:lnSpc>
              <a:spcBef>
                <a:spcPts val="1200"/>
              </a:spcBef>
              <a:spcAft>
                <a:spcPts val="0"/>
              </a:spcAft>
              <a:buSzPct val="80000"/>
              <a:buNone/>
            </a:pPr>
            <a:r>
              <a:rPr lang="en-US"/>
              <a:t>Resource Investigator</a:t>
            </a:r>
            <a:endParaRPr/>
          </a:p>
          <a:p>
            <a:pPr indent="0" lvl="0" marL="0" rtl="0" algn="l">
              <a:lnSpc>
                <a:spcPct val="100000"/>
              </a:lnSpc>
              <a:spcBef>
                <a:spcPts val="1200"/>
              </a:spcBef>
              <a:spcAft>
                <a:spcPts val="0"/>
              </a:spcAft>
              <a:buSzPct val="80000"/>
              <a:buNone/>
            </a:pPr>
            <a:r>
              <a:rPr lang="en-US"/>
              <a:t>Co-ordinator</a:t>
            </a:r>
            <a:endParaRPr/>
          </a:p>
          <a:p>
            <a:pPr indent="0" lvl="0" marL="0" rtl="0" algn="l">
              <a:lnSpc>
                <a:spcPct val="100000"/>
              </a:lnSpc>
              <a:spcBef>
                <a:spcPts val="1200"/>
              </a:spcBef>
              <a:spcAft>
                <a:spcPts val="0"/>
              </a:spcAft>
              <a:buSzPct val="80000"/>
              <a:buNone/>
            </a:pPr>
            <a:r>
              <a:rPr lang="en-US"/>
              <a:t>Shaper</a:t>
            </a:r>
            <a:endParaRPr/>
          </a:p>
          <a:p>
            <a:pPr indent="0" lvl="0" marL="0" rtl="0" algn="l">
              <a:lnSpc>
                <a:spcPct val="100000"/>
              </a:lnSpc>
              <a:spcBef>
                <a:spcPts val="1200"/>
              </a:spcBef>
              <a:spcAft>
                <a:spcPts val="0"/>
              </a:spcAft>
              <a:buSzPct val="80000"/>
              <a:buNone/>
            </a:pPr>
            <a:r>
              <a:rPr lang="en-US"/>
              <a:t>Monitor Evaluator</a:t>
            </a:r>
            <a:endParaRPr/>
          </a:p>
          <a:p>
            <a:pPr indent="0" lvl="0" marL="0" rtl="0" algn="l">
              <a:lnSpc>
                <a:spcPct val="100000"/>
              </a:lnSpc>
              <a:spcBef>
                <a:spcPts val="1200"/>
              </a:spcBef>
              <a:spcAft>
                <a:spcPts val="0"/>
              </a:spcAft>
              <a:buSzPct val="80000"/>
              <a:buNone/>
            </a:pPr>
            <a:r>
              <a:rPr lang="en-US"/>
              <a:t>Teamworker</a:t>
            </a:r>
            <a:endParaRPr/>
          </a:p>
          <a:p>
            <a:pPr indent="0" lvl="0" marL="0" rtl="0" algn="l">
              <a:lnSpc>
                <a:spcPct val="100000"/>
              </a:lnSpc>
              <a:spcBef>
                <a:spcPts val="1200"/>
              </a:spcBef>
              <a:spcAft>
                <a:spcPts val="0"/>
              </a:spcAft>
              <a:buSzPct val="80000"/>
              <a:buNone/>
            </a:pPr>
            <a:r>
              <a:rPr lang="en-US"/>
              <a:t>Implementer</a:t>
            </a:r>
            <a:endParaRPr/>
          </a:p>
          <a:p>
            <a:pPr indent="0" lvl="0" marL="0" rtl="0" algn="l">
              <a:lnSpc>
                <a:spcPct val="100000"/>
              </a:lnSpc>
              <a:spcBef>
                <a:spcPts val="1200"/>
              </a:spcBef>
              <a:spcAft>
                <a:spcPts val="0"/>
              </a:spcAft>
              <a:buSzPct val="80000"/>
              <a:buNone/>
            </a:pPr>
            <a:r>
              <a:rPr lang="en-US"/>
              <a:t>Completer Finisher</a:t>
            </a:r>
            <a:endParaRPr/>
          </a:p>
          <a:p>
            <a:pPr indent="0" lvl="0" marL="0" rtl="0" algn="l">
              <a:lnSpc>
                <a:spcPct val="100000"/>
              </a:lnSpc>
              <a:spcBef>
                <a:spcPts val="1200"/>
              </a:spcBef>
              <a:spcAft>
                <a:spcPts val="0"/>
              </a:spcAft>
              <a:buSzPct val="80000"/>
              <a:buNone/>
            </a:pPr>
            <a:r>
              <a:rPr lang="en-US"/>
              <a:t>Specialist</a:t>
            </a:r>
            <a:endParaRPr/>
          </a:p>
          <a:p>
            <a:pPr indent="0" lvl="0" marL="0" rtl="0" algn="l">
              <a:lnSpc>
                <a:spcPct val="100000"/>
              </a:lnSpc>
              <a:spcBef>
                <a:spcPts val="1200"/>
              </a:spcBef>
              <a:spcAft>
                <a:spcPts val="0"/>
              </a:spcAft>
              <a:buSzPct val="80000"/>
              <a:buNone/>
            </a:pPr>
            <a:r>
              <a:rPr lang="en-US"/>
              <a:t>@todo: http://en.wikipedia.org/wiki/Belbin_Team_Inventory</a:t>
            </a:r>
            <a:endParaRPr/>
          </a:p>
        </p:txBody>
      </p:sp>
      <p:sp>
        <p:nvSpPr>
          <p:cNvPr id="385" name="Google Shape;385;p40"/>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Teams: Belbin’s </a:t>
            </a:r>
            <a:br>
              <a:rPr lang="en-US"/>
            </a:br>
            <a:r>
              <a:rPr b="0" lang="en-US" sz="1800">
                <a:solidFill>
                  <a:srgbClr val="7F7F7F"/>
                </a:solidFill>
              </a:rPr>
              <a:t>Team Role Inventories</a:t>
            </a:r>
            <a:endParaRPr b="0" sz="1800">
              <a:solidFill>
                <a:srgbClr val="7F7F7F"/>
              </a:solidFill>
            </a:endParaRPr>
          </a:p>
        </p:txBody>
      </p:sp>
      <p:pic>
        <p:nvPicPr>
          <p:cNvPr descr="http://www.bne.uwe.ac.uk/flic/construction_site/6069/images/Image6.gif" id="386" name="Google Shape;386;p40"/>
          <p:cNvPicPr preferRelativeResize="0"/>
          <p:nvPr/>
        </p:nvPicPr>
        <p:blipFill rotWithShape="1">
          <a:blip r:embed="rId3">
            <a:alphaModFix/>
          </a:blip>
          <a:srcRect b="0" l="0" r="0" t="0"/>
          <a:stretch/>
        </p:blipFill>
        <p:spPr>
          <a:xfrm>
            <a:off x="1133983" y="1381125"/>
            <a:ext cx="5143500" cy="2476501"/>
          </a:xfrm>
          <a:prstGeom prst="rect">
            <a:avLst/>
          </a:prstGeom>
          <a:noFill/>
          <a:ln>
            <a:noFill/>
          </a:ln>
        </p:spPr>
      </p:pic>
      <p:pic>
        <p:nvPicPr>
          <p:cNvPr descr="http://3.bp.blogspot.com/-ppQfnsIbSKM/TwsLYstFsWI/AAAAAAAAFMo/6Y14g7sTCFE/s1600/teamroles.jpg" id="387" name="Google Shape;387;p40"/>
          <p:cNvPicPr preferRelativeResize="0"/>
          <p:nvPr/>
        </p:nvPicPr>
        <p:blipFill rotWithShape="1">
          <a:blip r:embed="rId4">
            <a:alphaModFix/>
          </a:blip>
          <a:srcRect b="0" l="0" r="0" t="0"/>
          <a:stretch/>
        </p:blipFill>
        <p:spPr>
          <a:xfrm>
            <a:off x="2980944" y="4151959"/>
            <a:ext cx="2272308" cy="21661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Leading others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Leadership Style / Situational leadership theory</a:t>
            </a:r>
            <a:endParaRPr/>
          </a:p>
        </p:txBody>
      </p:sp>
      <p:pic>
        <p:nvPicPr>
          <p:cNvPr descr="http://stirlingwalter.files.wordpress.com/2013/03/blanchard-situational-leadership.jpg" id="398" name="Google Shape;398;p42"/>
          <p:cNvPicPr preferRelativeResize="0"/>
          <p:nvPr/>
        </p:nvPicPr>
        <p:blipFill rotWithShape="1">
          <a:blip r:embed="rId3">
            <a:alphaModFix/>
          </a:blip>
          <a:srcRect b="0" l="0" r="0" t="0"/>
          <a:stretch/>
        </p:blipFill>
        <p:spPr>
          <a:xfrm>
            <a:off x="363855" y="1793240"/>
            <a:ext cx="3810000" cy="3657600"/>
          </a:xfrm>
          <a:prstGeom prst="rect">
            <a:avLst/>
          </a:prstGeom>
          <a:noFill/>
          <a:ln>
            <a:noFill/>
          </a:ln>
        </p:spPr>
      </p:pic>
      <p:sp>
        <p:nvSpPr>
          <p:cNvPr id="399" name="Google Shape;399;p42"/>
          <p:cNvSpPr txBox="1"/>
          <p:nvPr/>
        </p:nvSpPr>
        <p:spPr>
          <a:xfrm>
            <a:off x="4267200" y="1793240"/>
            <a:ext cx="4622800" cy="36009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S1: Telling</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is characterized by one-way communication in which the leader defines the roles of the individual or group and provides the what, how, why, when and where to do the task;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S2: Selling </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while the leader is still providing the direction, he or she is now using two-way communication and providing the socio-emotional support that will allow the individual or group being influenced to buy into the process;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S3: Participating</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this is how shared decision-making about aspects of how the task is accomplished and the leader is providing less task behaviours while maintaining high relationship behavior;</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S4: Delegating</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the leader is still involved in decisions; however, the process and responsibility has been passed to the individual or group. The leader stays involved to monitor progress.</a:t>
            </a:r>
            <a:endParaRPr sz="1200">
              <a:solidFill>
                <a:schemeClr val="dk1"/>
              </a:solidFill>
              <a:latin typeface="Arial"/>
              <a:ea typeface="Arial"/>
              <a:cs typeface="Arial"/>
              <a:sym typeface="Arial"/>
            </a:endParaRPr>
          </a:p>
        </p:txBody>
      </p:sp>
      <p:sp>
        <p:nvSpPr>
          <p:cNvPr id="400" name="Google Shape;400;p42"/>
          <p:cNvSpPr txBox="1"/>
          <p:nvPr/>
        </p:nvSpPr>
        <p:spPr>
          <a:xfrm>
            <a:off x="741680" y="5709920"/>
            <a:ext cx="59811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4">
                  <a:extLst>
                    <a:ext uri="{A12FA001-AC4F-418D-AE19-62706E023703}">
                      <ahyp:hlinkClr val="tx"/>
                    </a:ext>
                  </a:extLst>
                </a:hlinkClick>
              </a:rPr>
              <a:t>http://en.wikipedia.org/wiki/Situational_leadership_theory</a:t>
            </a:r>
            <a:endParaRPr sz="18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3"/>
          <p:cNvSpPr txBox="1"/>
          <p:nvPr>
            <p:ph idx="1" type="body"/>
          </p:nvPr>
        </p:nvSpPr>
        <p:spPr>
          <a:xfrm>
            <a:off x="457201" y="1381125"/>
            <a:ext cx="8228012" cy="4824414"/>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920"/>
              <a:buNone/>
            </a:pPr>
            <a:r>
              <a:t/>
            </a:r>
            <a:endParaRPr/>
          </a:p>
        </p:txBody>
      </p:sp>
      <p:sp>
        <p:nvSpPr>
          <p:cNvPr id="407" name="Google Shape;407;p43"/>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C00000"/>
              </a:buClr>
              <a:buSzPts val="2600"/>
              <a:buFont typeface="Arial"/>
              <a:buNone/>
            </a:pPr>
            <a:r>
              <a:rPr lang="en-US">
                <a:solidFill>
                  <a:srgbClr val="C00000"/>
                </a:solidFill>
              </a:rPr>
              <a:t>Leadership Styles</a:t>
            </a:r>
            <a:endParaRPr>
              <a:solidFill>
                <a:srgbClr val="C00000"/>
              </a:solidFill>
            </a:endParaRPr>
          </a:p>
        </p:txBody>
      </p:sp>
      <p:pic>
        <p:nvPicPr>
          <p:cNvPr id="408" name="Google Shape;408;p43"/>
          <p:cNvPicPr preferRelativeResize="0"/>
          <p:nvPr/>
        </p:nvPicPr>
        <p:blipFill rotWithShape="1">
          <a:blip r:embed="rId3">
            <a:alphaModFix/>
          </a:blip>
          <a:srcRect b="0" l="0" r="0" t="0"/>
          <a:stretch/>
        </p:blipFill>
        <p:spPr>
          <a:xfrm>
            <a:off x="1115616" y="1628800"/>
            <a:ext cx="6567569" cy="50945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4"/>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C00000"/>
              </a:buClr>
              <a:buSzPts val="2600"/>
              <a:buFont typeface="Arial"/>
              <a:buNone/>
            </a:pPr>
            <a:r>
              <a:rPr lang="en-US">
                <a:solidFill>
                  <a:srgbClr val="C00000"/>
                </a:solidFill>
              </a:rPr>
              <a:t>Style Effectiveness</a:t>
            </a:r>
            <a:endParaRPr>
              <a:solidFill>
                <a:srgbClr val="C00000"/>
              </a:solidFill>
            </a:endParaRPr>
          </a:p>
        </p:txBody>
      </p:sp>
      <p:pic>
        <p:nvPicPr>
          <p:cNvPr id="414" name="Google Shape;414;p44"/>
          <p:cNvPicPr preferRelativeResize="0"/>
          <p:nvPr/>
        </p:nvPicPr>
        <p:blipFill rotWithShape="1">
          <a:blip r:embed="rId3">
            <a:alphaModFix/>
          </a:blip>
          <a:srcRect b="0" l="0" r="0" t="0"/>
          <a:stretch/>
        </p:blipFill>
        <p:spPr>
          <a:xfrm>
            <a:off x="976142" y="1844824"/>
            <a:ext cx="7191716" cy="455108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5"/>
          <p:cNvSpPr txBox="1"/>
          <p:nvPr>
            <p:ph idx="1" type="body"/>
          </p:nvPr>
        </p:nvSpPr>
        <p:spPr>
          <a:xfrm>
            <a:off x="457201" y="1381125"/>
            <a:ext cx="8228012" cy="4824414"/>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920"/>
              <a:buNone/>
            </a:pPr>
            <a:r>
              <a:t/>
            </a:r>
            <a:endParaRPr/>
          </a:p>
        </p:txBody>
      </p:sp>
      <p:sp>
        <p:nvSpPr>
          <p:cNvPr id="420" name="Google Shape;420;p45"/>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C00000"/>
              </a:buClr>
              <a:buSzPts val="2600"/>
              <a:buFont typeface="Arial"/>
              <a:buNone/>
            </a:pPr>
            <a:r>
              <a:rPr lang="en-US">
                <a:solidFill>
                  <a:srgbClr val="C00000"/>
                </a:solidFill>
              </a:rPr>
              <a:t>Leadership &amp; Communication</a:t>
            </a:r>
            <a:endParaRPr>
              <a:solidFill>
                <a:srgbClr val="C00000"/>
              </a:solidFill>
            </a:endParaRPr>
          </a:p>
        </p:txBody>
      </p:sp>
      <p:pic>
        <p:nvPicPr>
          <p:cNvPr id="421" name="Google Shape;421;p45"/>
          <p:cNvPicPr preferRelativeResize="0"/>
          <p:nvPr/>
        </p:nvPicPr>
        <p:blipFill rotWithShape="1">
          <a:blip r:embed="rId3">
            <a:alphaModFix/>
          </a:blip>
          <a:srcRect b="0" l="0" r="0" t="0"/>
          <a:stretch/>
        </p:blipFill>
        <p:spPr>
          <a:xfrm>
            <a:off x="1259632" y="1772816"/>
            <a:ext cx="5962405" cy="459678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6"/>
          <p:cNvSpPr txBox="1"/>
          <p:nvPr>
            <p:ph idx="1" type="body"/>
          </p:nvPr>
        </p:nvSpPr>
        <p:spPr>
          <a:xfrm>
            <a:off x="457201" y="1381125"/>
            <a:ext cx="8228012" cy="4824414"/>
          </a:xfrm>
          <a:prstGeom prst="rect">
            <a:avLst/>
          </a:prstGeom>
          <a:noFill/>
          <a:ln>
            <a:noFill/>
          </a:ln>
        </p:spPr>
        <p:txBody>
          <a:bodyPr anchorCtr="0" anchor="t" bIns="0" lIns="0" spcFirstLastPara="1" rIns="0" wrap="square" tIns="0">
            <a:normAutofit/>
          </a:bodyPr>
          <a:lstStyle/>
          <a:p>
            <a:pPr indent="-231775" lvl="0" marL="231775" rtl="0" algn="l">
              <a:lnSpc>
                <a:spcPct val="90000"/>
              </a:lnSpc>
              <a:spcBef>
                <a:spcPts val="0"/>
              </a:spcBef>
              <a:spcAft>
                <a:spcPts val="0"/>
              </a:spcAft>
              <a:buSzPts val="1920"/>
              <a:buNone/>
            </a:pPr>
            <a:r>
              <a:rPr lang="en-US"/>
              <a:t>Giving Information</a:t>
            </a:r>
            <a:endParaRPr/>
          </a:p>
          <a:p>
            <a:pPr indent="-347663" lvl="1" marL="693738" rtl="0" algn="l">
              <a:lnSpc>
                <a:spcPct val="90000"/>
              </a:lnSpc>
              <a:spcBef>
                <a:spcPts val="624"/>
              </a:spcBef>
              <a:spcAft>
                <a:spcPts val="0"/>
              </a:spcAft>
              <a:buSzPts val="1920"/>
              <a:buChar char="•"/>
            </a:pPr>
            <a:r>
              <a:rPr lang="en-US"/>
              <a:t>Directions</a:t>
            </a:r>
            <a:endParaRPr/>
          </a:p>
          <a:p>
            <a:pPr indent="-222250" lvl="2" marL="1030288" rtl="0" algn="l">
              <a:lnSpc>
                <a:spcPct val="90000"/>
              </a:lnSpc>
              <a:spcBef>
                <a:spcPts val="576"/>
              </a:spcBef>
              <a:spcAft>
                <a:spcPts val="0"/>
              </a:spcAft>
              <a:buSzPts val="1600"/>
              <a:buChar char="–"/>
            </a:pPr>
            <a:r>
              <a:rPr lang="en-US"/>
              <a:t>What</a:t>
            </a:r>
            <a:endParaRPr/>
          </a:p>
          <a:p>
            <a:pPr indent="-222250" lvl="2" marL="1030288" rtl="0" algn="l">
              <a:lnSpc>
                <a:spcPct val="90000"/>
              </a:lnSpc>
              <a:spcBef>
                <a:spcPts val="576"/>
              </a:spcBef>
              <a:spcAft>
                <a:spcPts val="0"/>
              </a:spcAft>
              <a:buSzPts val="1600"/>
              <a:buChar char="–"/>
            </a:pPr>
            <a:r>
              <a:rPr lang="en-US"/>
              <a:t>When</a:t>
            </a:r>
            <a:endParaRPr/>
          </a:p>
          <a:p>
            <a:pPr indent="-222250" lvl="2" marL="1030288" rtl="0" algn="l">
              <a:lnSpc>
                <a:spcPct val="90000"/>
              </a:lnSpc>
              <a:spcBef>
                <a:spcPts val="576"/>
              </a:spcBef>
              <a:spcAft>
                <a:spcPts val="0"/>
              </a:spcAft>
              <a:buSzPts val="1600"/>
              <a:buChar char="–"/>
            </a:pPr>
            <a:r>
              <a:rPr lang="en-US"/>
              <a:t>How</a:t>
            </a:r>
            <a:endParaRPr/>
          </a:p>
          <a:p>
            <a:pPr indent="-347663" lvl="1" marL="693738" rtl="0" algn="l">
              <a:lnSpc>
                <a:spcPct val="90000"/>
              </a:lnSpc>
              <a:spcBef>
                <a:spcPts val="624"/>
              </a:spcBef>
              <a:spcAft>
                <a:spcPts val="0"/>
              </a:spcAft>
              <a:buSzPts val="1920"/>
              <a:buChar char="•"/>
            </a:pPr>
            <a:r>
              <a:rPr lang="en-US"/>
              <a:t>Advice</a:t>
            </a:r>
            <a:endParaRPr/>
          </a:p>
          <a:p>
            <a:pPr indent="-222250" lvl="2" marL="1030288" rtl="0" algn="l">
              <a:lnSpc>
                <a:spcPct val="90000"/>
              </a:lnSpc>
              <a:spcBef>
                <a:spcPts val="576"/>
              </a:spcBef>
              <a:spcAft>
                <a:spcPts val="0"/>
              </a:spcAft>
              <a:buSzPts val="1600"/>
              <a:buChar char="–"/>
            </a:pPr>
            <a:r>
              <a:rPr lang="en-US"/>
              <a:t>Suggestions</a:t>
            </a:r>
            <a:endParaRPr/>
          </a:p>
          <a:p>
            <a:pPr indent="-347663" lvl="1" marL="693738" rtl="0" algn="l">
              <a:lnSpc>
                <a:spcPct val="90000"/>
              </a:lnSpc>
              <a:spcBef>
                <a:spcPts val="624"/>
              </a:spcBef>
              <a:spcAft>
                <a:spcPts val="0"/>
              </a:spcAft>
              <a:buSzPts val="1920"/>
              <a:buChar char="•"/>
            </a:pPr>
            <a:r>
              <a:rPr lang="en-US"/>
              <a:t>Explanations</a:t>
            </a:r>
            <a:endParaRPr/>
          </a:p>
          <a:p>
            <a:pPr indent="-222250" lvl="2" marL="1030288" rtl="0" algn="l">
              <a:lnSpc>
                <a:spcPct val="90000"/>
              </a:lnSpc>
              <a:spcBef>
                <a:spcPts val="576"/>
              </a:spcBef>
              <a:spcAft>
                <a:spcPts val="0"/>
              </a:spcAft>
              <a:buSzPts val="1600"/>
              <a:buChar char="–"/>
            </a:pPr>
            <a:r>
              <a:rPr lang="en-US"/>
              <a:t>Why</a:t>
            </a:r>
            <a:endParaRPr/>
          </a:p>
          <a:p>
            <a:pPr indent="-347663" lvl="1" marL="693738" rtl="0" algn="l">
              <a:lnSpc>
                <a:spcPct val="90000"/>
              </a:lnSpc>
              <a:spcBef>
                <a:spcPts val="624"/>
              </a:spcBef>
              <a:spcAft>
                <a:spcPts val="0"/>
              </a:spcAft>
              <a:buSzPts val="1920"/>
              <a:buChar char="•"/>
            </a:pPr>
            <a:r>
              <a:rPr lang="en-US"/>
              <a:t>Consequences</a:t>
            </a:r>
            <a:endParaRPr/>
          </a:p>
          <a:p>
            <a:pPr indent="-222250" lvl="2" marL="1030288" rtl="0" algn="l">
              <a:lnSpc>
                <a:spcPct val="90000"/>
              </a:lnSpc>
              <a:spcBef>
                <a:spcPts val="576"/>
              </a:spcBef>
              <a:spcAft>
                <a:spcPts val="0"/>
              </a:spcAft>
              <a:buSzPts val="1600"/>
              <a:buChar char="–"/>
            </a:pPr>
            <a:r>
              <a:rPr lang="en-US"/>
              <a:t>Payoffs</a:t>
            </a:r>
            <a:endParaRPr/>
          </a:p>
          <a:p>
            <a:pPr indent="-222250" lvl="2" marL="1030288" rtl="0" algn="l">
              <a:lnSpc>
                <a:spcPct val="90000"/>
              </a:lnSpc>
              <a:spcBef>
                <a:spcPts val="576"/>
              </a:spcBef>
              <a:spcAft>
                <a:spcPts val="0"/>
              </a:spcAft>
              <a:buSzPts val="1600"/>
              <a:buChar char="–"/>
            </a:pPr>
            <a:r>
              <a:rPr lang="en-US"/>
              <a:t>Pitfalls</a:t>
            </a:r>
            <a:endParaRPr/>
          </a:p>
          <a:p>
            <a:pPr indent="-347663" lvl="1" marL="693738" rtl="0" algn="l">
              <a:lnSpc>
                <a:spcPct val="90000"/>
              </a:lnSpc>
              <a:spcBef>
                <a:spcPts val="624"/>
              </a:spcBef>
              <a:spcAft>
                <a:spcPts val="0"/>
              </a:spcAft>
              <a:buSzPts val="1920"/>
              <a:buChar char="•"/>
            </a:pPr>
            <a:r>
              <a:rPr lang="en-US"/>
              <a:t>Feedback</a:t>
            </a:r>
            <a:endParaRPr/>
          </a:p>
        </p:txBody>
      </p:sp>
      <p:sp>
        <p:nvSpPr>
          <p:cNvPr id="427" name="Google Shape;427;p46"/>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C00000"/>
              </a:buClr>
              <a:buSzPts val="2600"/>
              <a:buFont typeface="Arial"/>
              <a:buNone/>
            </a:pPr>
            <a:r>
              <a:rPr lang="en-US">
                <a:solidFill>
                  <a:srgbClr val="C00000"/>
                </a:solidFill>
              </a:rPr>
              <a:t>Influencing &amp; Listening</a:t>
            </a:r>
            <a:endParaRPr>
              <a:solidFill>
                <a:srgbClr val="C00000"/>
              </a:solidFill>
            </a:endParaRPr>
          </a:p>
        </p:txBody>
      </p:sp>
      <p:sp>
        <p:nvSpPr>
          <p:cNvPr id="428" name="Google Shape;428;p46"/>
          <p:cNvSpPr txBox="1"/>
          <p:nvPr>
            <p:ph idx="4294967295" type="body"/>
          </p:nvPr>
        </p:nvSpPr>
        <p:spPr>
          <a:xfrm>
            <a:off x="5105400" y="1600200"/>
            <a:ext cx="4038600" cy="4525963"/>
          </a:xfrm>
          <a:prstGeom prst="rect">
            <a:avLst/>
          </a:prstGeom>
          <a:noFill/>
          <a:ln>
            <a:noFill/>
          </a:ln>
        </p:spPr>
        <p:txBody>
          <a:bodyPr anchorCtr="0" anchor="t" bIns="0" lIns="0" spcFirstLastPara="1" rIns="0" wrap="square" tIns="0">
            <a:normAutofit lnSpcReduction="10000"/>
          </a:bodyPr>
          <a:lstStyle/>
          <a:p>
            <a:pPr indent="-231775" lvl="0" marL="231775" rtl="0" algn="l">
              <a:lnSpc>
                <a:spcPct val="100000"/>
              </a:lnSpc>
              <a:spcBef>
                <a:spcPts val="0"/>
              </a:spcBef>
              <a:spcAft>
                <a:spcPts val="0"/>
              </a:spcAft>
              <a:buSzPts val="2080"/>
              <a:buChar char="•"/>
            </a:pPr>
            <a:r>
              <a:rPr lang="en-US"/>
              <a:t>Seeking Information</a:t>
            </a:r>
            <a:endParaRPr/>
          </a:p>
          <a:p>
            <a:pPr indent="-336550" lvl="1" marL="682625" rtl="0" algn="l">
              <a:lnSpc>
                <a:spcPct val="100000"/>
              </a:lnSpc>
              <a:spcBef>
                <a:spcPts val="624"/>
              </a:spcBef>
              <a:spcAft>
                <a:spcPts val="0"/>
              </a:spcAft>
              <a:buSzPts val="1920"/>
              <a:buChar char="–"/>
            </a:pPr>
            <a:r>
              <a:rPr lang="en-US"/>
              <a:t>Paying Attention</a:t>
            </a:r>
            <a:endParaRPr/>
          </a:p>
          <a:p>
            <a:pPr indent="-336550" lvl="1" marL="682625" rtl="0" algn="l">
              <a:lnSpc>
                <a:spcPct val="100000"/>
              </a:lnSpc>
              <a:spcBef>
                <a:spcPts val="624"/>
              </a:spcBef>
              <a:spcAft>
                <a:spcPts val="0"/>
              </a:spcAft>
              <a:buSzPts val="1920"/>
              <a:buChar char="–"/>
            </a:pPr>
            <a:r>
              <a:rPr lang="en-US"/>
              <a:t>Encouraging Openness</a:t>
            </a:r>
            <a:endParaRPr/>
          </a:p>
          <a:p>
            <a:pPr indent="-231775" lvl="2" marL="1030288" rtl="0" algn="l">
              <a:lnSpc>
                <a:spcPct val="100000"/>
              </a:lnSpc>
              <a:spcBef>
                <a:spcPts val="576"/>
              </a:spcBef>
              <a:spcAft>
                <a:spcPts val="0"/>
              </a:spcAft>
              <a:buSzPts val="1600"/>
              <a:buChar char="•"/>
            </a:pPr>
            <a:r>
              <a:rPr lang="en-US"/>
              <a:t>Verbal</a:t>
            </a:r>
            <a:endParaRPr/>
          </a:p>
          <a:p>
            <a:pPr indent="-231775" lvl="2" marL="1030288" rtl="0" algn="l">
              <a:lnSpc>
                <a:spcPct val="100000"/>
              </a:lnSpc>
              <a:spcBef>
                <a:spcPts val="576"/>
              </a:spcBef>
              <a:spcAft>
                <a:spcPts val="0"/>
              </a:spcAft>
              <a:buSzPts val="1600"/>
              <a:buChar char="•"/>
            </a:pPr>
            <a:r>
              <a:rPr lang="en-US"/>
              <a:t>Vocal</a:t>
            </a:r>
            <a:endParaRPr/>
          </a:p>
          <a:p>
            <a:pPr indent="-231775" lvl="2" marL="1030288" rtl="0" algn="l">
              <a:lnSpc>
                <a:spcPct val="100000"/>
              </a:lnSpc>
              <a:spcBef>
                <a:spcPts val="576"/>
              </a:spcBef>
              <a:spcAft>
                <a:spcPts val="0"/>
              </a:spcAft>
              <a:buSzPts val="1600"/>
              <a:buChar char="•"/>
            </a:pPr>
            <a:r>
              <a:rPr lang="en-US"/>
              <a:t>Non-Verbal</a:t>
            </a:r>
            <a:endParaRPr/>
          </a:p>
          <a:p>
            <a:pPr indent="-336550" lvl="1" marL="682625" rtl="0" algn="l">
              <a:lnSpc>
                <a:spcPct val="100000"/>
              </a:lnSpc>
              <a:spcBef>
                <a:spcPts val="624"/>
              </a:spcBef>
              <a:spcAft>
                <a:spcPts val="0"/>
              </a:spcAft>
              <a:buSzPts val="1920"/>
              <a:buChar char="–"/>
            </a:pPr>
            <a:r>
              <a:rPr lang="en-US"/>
              <a:t>Asking Questions</a:t>
            </a:r>
            <a:endParaRPr/>
          </a:p>
          <a:p>
            <a:pPr indent="-231775" lvl="2" marL="1030288" rtl="0" algn="l">
              <a:lnSpc>
                <a:spcPct val="80000"/>
              </a:lnSpc>
              <a:spcBef>
                <a:spcPts val="576"/>
              </a:spcBef>
              <a:spcAft>
                <a:spcPts val="0"/>
              </a:spcAft>
              <a:buSzPts val="1600"/>
              <a:buChar char="•"/>
            </a:pPr>
            <a:r>
              <a:rPr lang="en-US"/>
              <a:t>Open</a:t>
            </a:r>
            <a:endParaRPr/>
          </a:p>
          <a:p>
            <a:pPr indent="-231775" lvl="2" marL="1030288" rtl="0" algn="l">
              <a:lnSpc>
                <a:spcPct val="80000"/>
              </a:lnSpc>
              <a:spcBef>
                <a:spcPts val="576"/>
              </a:spcBef>
              <a:spcAft>
                <a:spcPts val="0"/>
              </a:spcAft>
              <a:buSzPts val="1600"/>
              <a:buChar char="•"/>
            </a:pPr>
            <a:r>
              <a:rPr lang="en-US"/>
              <a:t>Closed</a:t>
            </a:r>
            <a:endParaRPr/>
          </a:p>
          <a:p>
            <a:pPr indent="-336550" lvl="1" marL="682625" rtl="0" algn="l">
              <a:lnSpc>
                <a:spcPct val="100000"/>
              </a:lnSpc>
              <a:spcBef>
                <a:spcPts val="624"/>
              </a:spcBef>
              <a:spcAft>
                <a:spcPts val="0"/>
              </a:spcAft>
              <a:buSzPts val="1920"/>
              <a:buChar char="–"/>
            </a:pPr>
            <a:r>
              <a:rPr lang="en-US"/>
              <a:t>Reflecting Key Points</a:t>
            </a:r>
            <a:endParaRPr/>
          </a:p>
          <a:p>
            <a:pPr indent="-231775" lvl="2" marL="1030288" rtl="0" algn="l">
              <a:lnSpc>
                <a:spcPct val="80000"/>
              </a:lnSpc>
              <a:spcBef>
                <a:spcPts val="576"/>
              </a:spcBef>
              <a:spcAft>
                <a:spcPts val="0"/>
              </a:spcAft>
              <a:buSzPts val="1600"/>
              <a:buChar char="•"/>
            </a:pPr>
            <a:r>
              <a:rPr lang="en-US"/>
              <a:t>Paraphrasing Thoughts</a:t>
            </a:r>
            <a:endParaRPr/>
          </a:p>
          <a:p>
            <a:pPr indent="-231775" lvl="2" marL="1030288" rtl="0" algn="l">
              <a:lnSpc>
                <a:spcPct val="80000"/>
              </a:lnSpc>
              <a:spcBef>
                <a:spcPts val="576"/>
              </a:spcBef>
              <a:spcAft>
                <a:spcPts val="0"/>
              </a:spcAft>
              <a:buSzPts val="1600"/>
              <a:buChar char="•"/>
            </a:pPr>
            <a:r>
              <a:rPr lang="en-US"/>
              <a:t>Empathizing with Feelings</a:t>
            </a:r>
            <a:endParaRPr/>
          </a:p>
          <a:p>
            <a:pPr indent="-231775" lvl="2" marL="1030288" rtl="0" algn="l">
              <a:lnSpc>
                <a:spcPct val="80000"/>
              </a:lnSpc>
              <a:spcBef>
                <a:spcPts val="576"/>
              </a:spcBef>
              <a:spcAft>
                <a:spcPts val="0"/>
              </a:spcAft>
              <a:buSzPts val="1600"/>
              <a:buChar char="•"/>
            </a:pPr>
            <a:r>
              <a:rPr lang="en-US"/>
              <a:t>Summarizing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7"/>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Personal Development</a:t>
            </a:r>
            <a:endParaRPr/>
          </a:p>
        </p:txBody>
      </p:sp>
      <p:sp>
        <p:nvSpPr>
          <p:cNvPr id="434" name="Google Shape;434;p47"/>
          <p:cNvSpPr/>
          <p:nvPr/>
        </p:nvSpPr>
        <p:spPr>
          <a:xfrm>
            <a:off x="3667760" y="4975275"/>
            <a:ext cx="547624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Arial"/>
                <a:ea typeface="Arial"/>
                <a:cs typeface="Arial"/>
                <a:sym typeface="Arial"/>
                <a:hlinkClick r:id="rId3">
                  <a:extLst>
                    <a:ext uri="{A12FA001-AC4F-418D-AE19-62706E023703}">
                      <ahyp:hlinkClr val="tx"/>
                    </a:ext>
                  </a:extLst>
                </a:hlinkClick>
              </a:rPr>
              <a:t>http://en.wikipedia.org/wiki/Category:Personal_development</a:t>
            </a:r>
            <a:endParaRPr sz="12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8"/>
          <p:cNvSpPr txBox="1"/>
          <p:nvPr>
            <p:ph idx="1" type="body"/>
          </p:nvPr>
        </p:nvSpPr>
        <p:spPr>
          <a:xfrm>
            <a:off x="457201" y="1381125"/>
            <a:ext cx="3565162" cy="4824414"/>
          </a:xfrm>
          <a:prstGeom prst="rect">
            <a:avLst/>
          </a:prstGeom>
          <a:noFill/>
          <a:ln>
            <a:noFill/>
          </a:ln>
        </p:spPr>
        <p:txBody>
          <a:bodyPr anchorCtr="0" anchor="t" bIns="0" lIns="0" spcFirstLastPara="1" rIns="0" wrap="square" tIns="0">
            <a:normAutofit lnSpcReduction="10000"/>
          </a:bodyPr>
          <a:lstStyle/>
          <a:p>
            <a:pPr indent="-231775" lvl="0" marL="231775" rtl="0" algn="l">
              <a:lnSpc>
                <a:spcPct val="100000"/>
              </a:lnSpc>
              <a:spcBef>
                <a:spcPts val="0"/>
              </a:spcBef>
              <a:spcAft>
                <a:spcPts val="0"/>
              </a:spcAft>
              <a:buSzPts val="1600"/>
              <a:buChar char="•"/>
            </a:pPr>
            <a:r>
              <a:rPr b="1" lang="en-US"/>
              <a:t>Independence or Self-Mastery</a:t>
            </a:r>
            <a:endParaRPr/>
          </a:p>
          <a:p>
            <a:pPr indent="-231775" lvl="1" marL="457200" rtl="0" algn="l">
              <a:lnSpc>
                <a:spcPct val="100000"/>
              </a:lnSpc>
              <a:spcBef>
                <a:spcPts val="624"/>
              </a:spcBef>
              <a:spcAft>
                <a:spcPts val="0"/>
              </a:spcAft>
              <a:buSzPts val="1440"/>
              <a:buChar char="–"/>
            </a:pPr>
            <a:r>
              <a:rPr b="1" lang="en-US"/>
              <a:t>Habit 1: Be Proactive</a:t>
            </a:r>
            <a:endParaRPr/>
          </a:p>
          <a:p>
            <a:pPr indent="-231775" lvl="1" marL="457200" rtl="0" algn="l">
              <a:lnSpc>
                <a:spcPct val="100000"/>
              </a:lnSpc>
              <a:spcBef>
                <a:spcPts val="624"/>
              </a:spcBef>
              <a:spcAft>
                <a:spcPts val="0"/>
              </a:spcAft>
              <a:buSzPts val="1440"/>
              <a:buChar char="–"/>
            </a:pPr>
            <a:r>
              <a:rPr b="1" lang="en-US"/>
              <a:t>Habit 2: Begin with the End in Mind</a:t>
            </a:r>
            <a:endParaRPr/>
          </a:p>
          <a:p>
            <a:pPr indent="-231775" lvl="1" marL="457200" rtl="0" algn="l">
              <a:lnSpc>
                <a:spcPct val="100000"/>
              </a:lnSpc>
              <a:spcBef>
                <a:spcPts val="624"/>
              </a:spcBef>
              <a:spcAft>
                <a:spcPts val="0"/>
              </a:spcAft>
              <a:buSzPts val="1440"/>
              <a:buChar char="–"/>
            </a:pPr>
            <a:r>
              <a:rPr b="1" lang="en-US"/>
              <a:t>Habit 3: Put First Things First</a:t>
            </a:r>
            <a:endParaRPr/>
          </a:p>
          <a:p>
            <a:pPr indent="-231775" lvl="0" marL="231775" rtl="0" algn="l">
              <a:lnSpc>
                <a:spcPct val="100000"/>
              </a:lnSpc>
              <a:spcBef>
                <a:spcPts val="1200"/>
              </a:spcBef>
              <a:spcAft>
                <a:spcPts val="0"/>
              </a:spcAft>
              <a:buSzPts val="1600"/>
              <a:buChar char="•"/>
            </a:pPr>
            <a:r>
              <a:rPr b="1" lang="en-US"/>
              <a:t>Interdependence</a:t>
            </a:r>
            <a:endParaRPr/>
          </a:p>
          <a:p>
            <a:pPr indent="-231775" lvl="1" marL="457200" rtl="0" algn="l">
              <a:lnSpc>
                <a:spcPct val="100000"/>
              </a:lnSpc>
              <a:spcBef>
                <a:spcPts val="624"/>
              </a:spcBef>
              <a:spcAft>
                <a:spcPts val="0"/>
              </a:spcAft>
              <a:buSzPts val="1440"/>
              <a:buChar char="–"/>
            </a:pPr>
            <a:r>
              <a:rPr b="1" lang="en-US"/>
              <a:t>Habit 4: Think Win-Win</a:t>
            </a:r>
            <a:endParaRPr/>
          </a:p>
          <a:p>
            <a:pPr indent="-231775" lvl="1" marL="457200" rtl="0" algn="l">
              <a:lnSpc>
                <a:spcPct val="100000"/>
              </a:lnSpc>
              <a:spcBef>
                <a:spcPts val="624"/>
              </a:spcBef>
              <a:spcAft>
                <a:spcPts val="0"/>
              </a:spcAft>
              <a:buSzPts val="1440"/>
              <a:buChar char="–"/>
            </a:pPr>
            <a:r>
              <a:rPr b="1" lang="en-US"/>
              <a:t>Habit 5: Seek First to Understand, Then to be Understood</a:t>
            </a:r>
            <a:endParaRPr/>
          </a:p>
          <a:p>
            <a:pPr indent="-231775" lvl="1" marL="457200" rtl="0" algn="l">
              <a:lnSpc>
                <a:spcPct val="100000"/>
              </a:lnSpc>
              <a:spcBef>
                <a:spcPts val="624"/>
              </a:spcBef>
              <a:spcAft>
                <a:spcPts val="0"/>
              </a:spcAft>
              <a:buSzPts val="1440"/>
              <a:buChar char="–"/>
            </a:pPr>
            <a:r>
              <a:rPr b="1" lang="en-US"/>
              <a:t>Habit 6: Synergize</a:t>
            </a:r>
            <a:endParaRPr/>
          </a:p>
          <a:p>
            <a:pPr indent="-231775" lvl="0" marL="231775" rtl="0" algn="l">
              <a:lnSpc>
                <a:spcPct val="100000"/>
              </a:lnSpc>
              <a:spcBef>
                <a:spcPts val="1200"/>
              </a:spcBef>
              <a:spcAft>
                <a:spcPts val="0"/>
              </a:spcAft>
              <a:buSzPts val="1600"/>
              <a:buChar char="•"/>
            </a:pPr>
            <a:r>
              <a:rPr b="1" lang="en-US"/>
              <a:t>Change of attitude</a:t>
            </a:r>
            <a:endParaRPr/>
          </a:p>
          <a:p>
            <a:pPr indent="-231775" lvl="1" marL="457200" rtl="0" algn="l">
              <a:lnSpc>
                <a:spcPct val="100000"/>
              </a:lnSpc>
              <a:spcBef>
                <a:spcPts val="624"/>
              </a:spcBef>
              <a:spcAft>
                <a:spcPts val="0"/>
              </a:spcAft>
              <a:buSzPts val="1440"/>
              <a:buChar char="–"/>
            </a:pPr>
            <a:r>
              <a:rPr b="1" lang="en-US"/>
              <a:t>Habit 7: Sharpen the Saw</a:t>
            </a:r>
            <a:endParaRPr/>
          </a:p>
        </p:txBody>
      </p:sp>
      <p:sp>
        <p:nvSpPr>
          <p:cNvPr id="440" name="Google Shape;440;p48"/>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7 habbits of highly effective people</a:t>
            </a:r>
            <a:br>
              <a:rPr lang="en-US"/>
            </a:br>
            <a:r>
              <a:rPr lang="en-US"/>
              <a:t> </a:t>
            </a:r>
            <a:r>
              <a:rPr b="0" lang="en-US" sz="1800">
                <a:solidFill>
                  <a:srgbClr val="7F7F7F"/>
                </a:solidFill>
              </a:rPr>
              <a:t>Stephen R. Covey</a:t>
            </a:r>
            <a:endParaRPr b="0" sz="1800">
              <a:solidFill>
                <a:srgbClr val="7F7F7F"/>
              </a:solidFill>
            </a:endParaRPr>
          </a:p>
        </p:txBody>
      </p:sp>
      <p:sp>
        <p:nvSpPr>
          <p:cNvPr id="441" name="Google Shape;441;p48"/>
          <p:cNvSpPr/>
          <p:nvPr/>
        </p:nvSpPr>
        <p:spPr>
          <a:xfrm>
            <a:off x="4281443" y="6082428"/>
            <a:ext cx="4572000"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u="sng">
                <a:solidFill>
                  <a:schemeClr val="dk1"/>
                </a:solidFill>
                <a:latin typeface="Arial"/>
                <a:ea typeface="Arial"/>
                <a:cs typeface="Arial"/>
                <a:sym typeface="Arial"/>
                <a:hlinkClick r:id="rId3">
                  <a:extLst>
                    <a:ext uri="{A12FA001-AC4F-418D-AE19-62706E023703}">
                      <ahyp:hlinkClr val="tx"/>
                    </a:ext>
                  </a:extLst>
                </a:hlinkClick>
              </a:rPr>
              <a:t>http://en.wikipedia.org/wiki/The_Seven_Habits_of_Highly_Effective_People</a:t>
            </a:r>
            <a:endParaRPr sz="1000">
              <a:solidFill>
                <a:schemeClr val="dk1"/>
              </a:solidFill>
              <a:latin typeface="Arial"/>
              <a:ea typeface="Arial"/>
              <a:cs typeface="Arial"/>
              <a:sym typeface="Arial"/>
            </a:endParaRPr>
          </a:p>
        </p:txBody>
      </p:sp>
      <p:pic>
        <p:nvPicPr>
          <p:cNvPr descr="http://3.bp.blogspot.com/_pcsQer3Upy8/TPANOu2Y3gI/AAAAAAAAADA/-4ALPivLxqk/s1600/Pyramid_Of_7_Habits_FOR_BLOG.jpg" id="442" name="Google Shape;442;p48"/>
          <p:cNvPicPr preferRelativeResize="0"/>
          <p:nvPr/>
        </p:nvPicPr>
        <p:blipFill rotWithShape="1">
          <a:blip r:embed="rId4">
            <a:alphaModFix/>
          </a:blip>
          <a:srcRect b="0" l="0" r="0" t="0"/>
          <a:stretch/>
        </p:blipFill>
        <p:spPr>
          <a:xfrm>
            <a:off x="4012203" y="1468760"/>
            <a:ext cx="5090159" cy="4291641"/>
          </a:xfrm>
          <a:prstGeom prst="rect">
            <a:avLst/>
          </a:prstGeom>
          <a:noFill/>
          <a:ln>
            <a:noFill/>
          </a:ln>
        </p:spPr>
      </p:pic>
      <p:pic>
        <p:nvPicPr>
          <p:cNvPr id="443" name="Google Shape;443;p48"/>
          <p:cNvPicPr preferRelativeResize="0"/>
          <p:nvPr/>
        </p:nvPicPr>
        <p:blipFill rotWithShape="1">
          <a:blip r:embed="rId5">
            <a:alphaModFix/>
          </a:blip>
          <a:srcRect b="0" l="0" r="0" t="0"/>
          <a:stretch/>
        </p:blipFill>
        <p:spPr>
          <a:xfrm>
            <a:off x="7904480" y="0"/>
            <a:ext cx="1240430" cy="112490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9"/>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Social Constructs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5"/>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lnSpcReduction="10000"/>
          </a:bodyPr>
          <a:lstStyle/>
          <a:p>
            <a:pPr indent="-231775" lvl="0" marL="231775" rtl="0" algn="l">
              <a:lnSpc>
                <a:spcPct val="100000"/>
              </a:lnSpc>
              <a:spcBef>
                <a:spcPts val="0"/>
              </a:spcBef>
              <a:spcAft>
                <a:spcPts val="0"/>
              </a:spcAft>
              <a:buSzPts val="1600"/>
              <a:buChar char="•"/>
            </a:pPr>
            <a:r>
              <a:rPr lang="en-US">
                <a:solidFill>
                  <a:srgbClr val="C37400"/>
                </a:solidFill>
              </a:rPr>
              <a:t>Reptilian Complex</a:t>
            </a:r>
            <a:endParaRPr/>
          </a:p>
          <a:p>
            <a:pPr indent="-231775" lvl="1" marL="457200" rtl="0" algn="l">
              <a:lnSpc>
                <a:spcPct val="100000"/>
              </a:lnSpc>
              <a:spcBef>
                <a:spcPts val="624"/>
              </a:spcBef>
              <a:spcAft>
                <a:spcPts val="0"/>
              </a:spcAft>
              <a:buSzPts val="1440"/>
              <a:buChar char="–"/>
            </a:pPr>
            <a:r>
              <a:rPr lang="en-US">
                <a:solidFill>
                  <a:srgbClr val="C37400"/>
                </a:solidFill>
              </a:rPr>
              <a:t>Basic survival</a:t>
            </a:r>
            <a:endParaRPr/>
          </a:p>
          <a:p>
            <a:pPr indent="-231775" lvl="2" marL="688975" rtl="0" algn="l">
              <a:lnSpc>
                <a:spcPct val="100000"/>
              </a:lnSpc>
              <a:spcBef>
                <a:spcPts val="576"/>
              </a:spcBef>
              <a:spcAft>
                <a:spcPts val="0"/>
              </a:spcAft>
              <a:buSzPts val="1280"/>
              <a:buChar char="•"/>
            </a:pPr>
            <a:r>
              <a:rPr lang="en-US">
                <a:solidFill>
                  <a:srgbClr val="C37400"/>
                </a:solidFill>
              </a:rPr>
              <a:t>Fight/Flee/Freeze</a:t>
            </a:r>
            <a:endParaRPr/>
          </a:p>
          <a:p>
            <a:pPr indent="-231775" lvl="2" marL="688975" rtl="0" algn="l">
              <a:lnSpc>
                <a:spcPct val="100000"/>
              </a:lnSpc>
              <a:spcBef>
                <a:spcPts val="576"/>
              </a:spcBef>
              <a:spcAft>
                <a:spcPts val="0"/>
              </a:spcAft>
              <a:buSzPts val="1280"/>
              <a:buChar char="•"/>
            </a:pPr>
            <a:r>
              <a:rPr lang="en-US">
                <a:solidFill>
                  <a:srgbClr val="C37400"/>
                </a:solidFill>
              </a:rPr>
              <a:t>Organs (breathe, heartbeat, ...)</a:t>
            </a:r>
            <a:endParaRPr/>
          </a:p>
          <a:p>
            <a:pPr indent="-231775" lvl="0" marL="231775" rtl="0" algn="l">
              <a:lnSpc>
                <a:spcPct val="100000"/>
              </a:lnSpc>
              <a:spcBef>
                <a:spcPts val="1200"/>
              </a:spcBef>
              <a:spcAft>
                <a:spcPts val="0"/>
              </a:spcAft>
              <a:buSzPts val="1600"/>
              <a:buChar char="•"/>
            </a:pPr>
            <a:r>
              <a:rPr lang="en-US">
                <a:solidFill>
                  <a:srgbClr val="FFC000"/>
                </a:solidFill>
              </a:rPr>
              <a:t>Limbic System</a:t>
            </a:r>
            <a:endParaRPr/>
          </a:p>
          <a:p>
            <a:pPr indent="-231775" lvl="1" marL="457200" rtl="0" algn="l">
              <a:lnSpc>
                <a:spcPct val="100000"/>
              </a:lnSpc>
              <a:spcBef>
                <a:spcPts val="624"/>
              </a:spcBef>
              <a:spcAft>
                <a:spcPts val="0"/>
              </a:spcAft>
              <a:buSzPts val="1440"/>
              <a:buChar char="–"/>
            </a:pPr>
            <a:r>
              <a:rPr lang="en-US">
                <a:solidFill>
                  <a:srgbClr val="FFC000"/>
                </a:solidFill>
              </a:rPr>
              <a:t>Relationships</a:t>
            </a:r>
            <a:endParaRPr/>
          </a:p>
          <a:p>
            <a:pPr indent="-231775" lvl="0" marL="231775" rtl="0" algn="l">
              <a:lnSpc>
                <a:spcPct val="100000"/>
              </a:lnSpc>
              <a:spcBef>
                <a:spcPts val="1200"/>
              </a:spcBef>
              <a:spcAft>
                <a:spcPts val="0"/>
              </a:spcAft>
              <a:buSzPts val="1600"/>
              <a:buChar char="•"/>
            </a:pPr>
            <a:r>
              <a:rPr lang="en-US">
                <a:solidFill>
                  <a:srgbClr val="7C6A63"/>
                </a:solidFill>
              </a:rPr>
              <a:t>Cortex</a:t>
            </a:r>
            <a:endParaRPr/>
          </a:p>
          <a:p>
            <a:pPr indent="-231775" lvl="1" marL="457200" rtl="0" algn="l">
              <a:lnSpc>
                <a:spcPct val="100000"/>
              </a:lnSpc>
              <a:spcBef>
                <a:spcPts val="624"/>
              </a:spcBef>
              <a:spcAft>
                <a:spcPts val="0"/>
              </a:spcAft>
              <a:buSzPts val="1440"/>
              <a:buChar char="–"/>
            </a:pPr>
            <a:r>
              <a:rPr lang="en-US">
                <a:solidFill>
                  <a:srgbClr val="7C6A63"/>
                </a:solidFill>
              </a:rPr>
              <a:t>Memory</a:t>
            </a:r>
            <a:endParaRPr/>
          </a:p>
          <a:p>
            <a:pPr indent="-231775" lvl="1" marL="457200" rtl="0" algn="l">
              <a:lnSpc>
                <a:spcPct val="100000"/>
              </a:lnSpc>
              <a:spcBef>
                <a:spcPts val="624"/>
              </a:spcBef>
              <a:spcAft>
                <a:spcPts val="0"/>
              </a:spcAft>
              <a:buSzPts val="1440"/>
              <a:buChar char="–"/>
            </a:pPr>
            <a:r>
              <a:rPr lang="en-US">
                <a:solidFill>
                  <a:srgbClr val="7C6A63"/>
                </a:solidFill>
              </a:rPr>
              <a:t>Unconsciousness</a:t>
            </a:r>
            <a:endParaRPr/>
          </a:p>
          <a:p>
            <a:pPr indent="-231775" lvl="1" marL="457200" rtl="0" algn="l">
              <a:lnSpc>
                <a:spcPct val="100000"/>
              </a:lnSpc>
              <a:spcBef>
                <a:spcPts val="624"/>
              </a:spcBef>
              <a:spcAft>
                <a:spcPts val="0"/>
              </a:spcAft>
              <a:buSzPts val="1440"/>
              <a:buChar char="–"/>
            </a:pPr>
            <a:r>
              <a:rPr lang="en-US">
                <a:solidFill>
                  <a:srgbClr val="7C6A63"/>
                </a:solidFill>
              </a:rPr>
              <a:t>Thinking</a:t>
            </a:r>
            <a:endParaRPr/>
          </a:p>
          <a:p>
            <a:pPr indent="-231775" lvl="0" marL="231775" rtl="0" algn="l">
              <a:lnSpc>
                <a:spcPct val="100000"/>
              </a:lnSpc>
              <a:spcBef>
                <a:spcPts val="1200"/>
              </a:spcBef>
              <a:spcAft>
                <a:spcPts val="0"/>
              </a:spcAft>
              <a:buSzPts val="1600"/>
              <a:buChar char="•"/>
            </a:pPr>
            <a:r>
              <a:rPr lang="en-US">
                <a:solidFill>
                  <a:srgbClr val="3E3531"/>
                </a:solidFill>
              </a:rPr>
              <a:t>Neocortex</a:t>
            </a:r>
            <a:endParaRPr>
              <a:solidFill>
                <a:srgbClr val="3E3531"/>
              </a:solidFill>
            </a:endParaRPr>
          </a:p>
          <a:p>
            <a:pPr indent="-231775" lvl="1" marL="457200" rtl="0" algn="l">
              <a:lnSpc>
                <a:spcPct val="100000"/>
              </a:lnSpc>
              <a:spcBef>
                <a:spcPts val="624"/>
              </a:spcBef>
              <a:spcAft>
                <a:spcPts val="0"/>
              </a:spcAft>
              <a:buSzPts val="1440"/>
              <a:buChar char="–"/>
            </a:pPr>
            <a:r>
              <a:rPr lang="en-US">
                <a:solidFill>
                  <a:srgbClr val="3E3531"/>
                </a:solidFill>
              </a:rPr>
              <a:t>Thinking about past/future</a:t>
            </a:r>
            <a:endParaRPr/>
          </a:p>
          <a:p>
            <a:pPr indent="-231775" lvl="1" marL="457200" rtl="0" algn="l">
              <a:lnSpc>
                <a:spcPct val="100000"/>
              </a:lnSpc>
              <a:spcBef>
                <a:spcPts val="624"/>
              </a:spcBef>
              <a:spcAft>
                <a:spcPts val="0"/>
              </a:spcAft>
              <a:buSzPts val="1440"/>
              <a:buChar char="–"/>
            </a:pPr>
            <a:r>
              <a:rPr lang="en-US">
                <a:solidFill>
                  <a:srgbClr val="3E3531"/>
                </a:solidFill>
              </a:rPr>
              <a:t>Thinking about thinking</a:t>
            </a:r>
            <a:endParaRPr/>
          </a:p>
          <a:p>
            <a:pPr indent="-231775" lvl="1" marL="457200" rtl="0" algn="l">
              <a:lnSpc>
                <a:spcPct val="100000"/>
              </a:lnSpc>
              <a:spcBef>
                <a:spcPts val="624"/>
              </a:spcBef>
              <a:spcAft>
                <a:spcPts val="0"/>
              </a:spcAft>
              <a:buSzPts val="1440"/>
              <a:buChar char="–"/>
            </a:pPr>
            <a:r>
              <a:rPr lang="en-US">
                <a:solidFill>
                  <a:srgbClr val="3E3531"/>
                </a:solidFill>
              </a:rPr>
              <a:t>Self-awareness</a:t>
            </a:r>
            <a:endParaRPr/>
          </a:p>
        </p:txBody>
      </p:sp>
      <p:sp>
        <p:nvSpPr>
          <p:cNvPr id="103" name="Google Shape;103;p5"/>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Brain - functions</a:t>
            </a:r>
            <a:endParaRPr/>
          </a:p>
        </p:txBody>
      </p:sp>
      <p:pic>
        <p:nvPicPr>
          <p:cNvPr descr="http://media.tumblr.com/tumblr_lyzxypqJlF1r29fhx.gif" id="104" name="Google Shape;104;p5"/>
          <p:cNvPicPr preferRelativeResize="0"/>
          <p:nvPr/>
        </p:nvPicPr>
        <p:blipFill rotWithShape="1">
          <a:blip r:embed="rId3">
            <a:alphaModFix/>
          </a:blip>
          <a:srcRect b="0" l="0" r="0" t="0"/>
          <a:stretch/>
        </p:blipFill>
        <p:spPr>
          <a:xfrm>
            <a:off x="461034" y="1381125"/>
            <a:ext cx="4009963" cy="2326455"/>
          </a:xfrm>
          <a:prstGeom prst="rect">
            <a:avLst/>
          </a:prstGeom>
          <a:noFill/>
          <a:ln>
            <a:noFill/>
          </a:ln>
        </p:spPr>
      </p:pic>
      <p:sp>
        <p:nvSpPr>
          <p:cNvPr id="105" name="Google Shape;105;p5"/>
          <p:cNvSpPr txBox="1"/>
          <p:nvPr/>
        </p:nvSpPr>
        <p:spPr>
          <a:xfrm>
            <a:off x="4470997" y="6531605"/>
            <a:ext cx="275588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00" u="sng" cap="none" strike="noStrike">
                <a:solidFill>
                  <a:schemeClr val="dk1"/>
                </a:solidFill>
                <a:latin typeface="Arial"/>
                <a:ea typeface="Arial"/>
                <a:cs typeface="Arial"/>
                <a:sym typeface="Arial"/>
                <a:hlinkClick r:id="rId4">
                  <a:extLst>
                    <a:ext uri="{A12FA001-AC4F-418D-AE19-62706E023703}">
                      <ahyp:hlinkClr val="tx"/>
                    </a:ext>
                  </a:extLst>
                </a:hlinkClick>
              </a:rPr>
              <a:t>http://en.wikipedia.org/wiki/Human_brain</a:t>
            </a:r>
            <a:r>
              <a:rPr b="0" i="0" lang="en-US" sz="1100" u="none" cap="none" strike="noStrike">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0"/>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1600"/>
              <a:buNone/>
            </a:pPr>
            <a:r>
              <a:rPr lang="en-US"/>
              <a:t>Maslow's hierarchy of needs is a theory in psychology proposed by Abraham Maslow in his 1943 paper "A Theory of Human Motivation" in Psychological Review.[2] Maslow subsequently extended the idea to include his observations of humans' innate curiosity</a:t>
            </a:r>
            <a:endParaRPr/>
          </a:p>
        </p:txBody>
      </p:sp>
      <p:sp>
        <p:nvSpPr>
          <p:cNvPr id="454" name="Google Shape;454;p50"/>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t/>
            </a:r>
            <a:endParaRPr/>
          </a:p>
        </p:txBody>
      </p:sp>
      <p:pic>
        <p:nvPicPr>
          <p:cNvPr descr="http://upload.wikimedia.org/wikipedia/commons/thumb/6/60/Maslow%27s_Hierarchy_of_Needs.svg/450px-Maslow%27s_Hierarchy_of_Needs.svg.png" id="455" name="Google Shape;455;p50"/>
          <p:cNvPicPr preferRelativeResize="0"/>
          <p:nvPr/>
        </p:nvPicPr>
        <p:blipFill rotWithShape="1">
          <a:blip r:embed="rId3">
            <a:alphaModFix/>
          </a:blip>
          <a:srcRect b="0" l="0" r="0" t="0"/>
          <a:stretch/>
        </p:blipFill>
        <p:spPr>
          <a:xfrm>
            <a:off x="461035" y="1265873"/>
            <a:ext cx="3941743" cy="2960688"/>
          </a:xfrm>
          <a:prstGeom prst="rect">
            <a:avLst/>
          </a:prstGeom>
          <a:noFill/>
          <a:ln>
            <a:noFill/>
          </a:ln>
        </p:spPr>
      </p:pic>
      <p:sp>
        <p:nvSpPr>
          <p:cNvPr id="456" name="Google Shape;456;p50"/>
          <p:cNvSpPr txBox="1"/>
          <p:nvPr/>
        </p:nvSpPr>
        <p:spPr>
          <a:xfrm>
            <a:off x="1127760" y="5455920"/>
            <a:ext cx="64556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4">
                  <a:extLst>
                    <a:ext uri="{A12FA001-AC4F-418D-AE19-62706E023703}">
                      <ahyp:hlinkClr val="tx"/>
                    </a:ext>
                  </a:extLst>
                </a:hlinkClick>
              </a:rPr>
              <a:t>http://en.wikipedia.org/wiki/Maslow%27s_hierarchy_of_needs</a:t>
            </a:r>
            <a:endParaRPr sz="18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1"/>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Spiral Dynamics: Value system</a:t>
            </a:r>
            <a:endParaRPr/>
          </a:p>
        </p:txBody>
      </p:sp>
      <p:pic>
        <p:nvPicPr>
          <p:cNvPr descr="http://www.freenew.net/upload/picon/47/graves-spiral-dynamics-mba-30.gif" id="463" name="Google Shape;463;p51"/>
          <p:cNvPicPr preferRelativeResize="0"/>
          <p:nvPr/>
        </p:nvPicPr>
        <p:blipFill rotWithShape="1">
          <a:blip r:embed="rId3">
            <a:alphaModFix/>
          </a:blip>
          <a:srcRect b="0" l="0" r="0" t="0"/>
          <a:stretch/>
        </p:blipFill>
        <p:spPr>
          <a:xfrm>
            <a:off x="320752" y="1381125"/>
            <a:ext cx="8518448" cy="3880627"/>
          </a:xfrm>
          <a:prstGeom prst="rect">
            <a:avLst/>
          </a:prstGeom>
          <a:noFill/>
          <a:ln>
            <a:noFill/>
          </a:ln>
        </p:spPr>
      </p:pic>
      <p:pic>
        <p:nvPicPr>
          <p:cNvPr descr="http://www.circlesforconnection.be/wp-content/uploads/2007/02/Spiral-dynamics.jpg" id="464" name="Google Shape;464;p51"/>
          <p:cNvPicPr preferRelativeResize="0"/>
          <p:nvPr/>
        </p:nvPicPr>
        <p:blipFill rotWithShape="1">
          <a:blip r:embed="rId4">
            <a:alphaModFix/>
          </a:blip>
          <a:srcRect b="0" l="0" r="0" t="0"/>
          <a:stretch/>
        </p:blipFill>
        <p:spPr>
          <a:xfrm>
            <a:off x="7066585" y="222729"/>
            <a:ext cx="1655237" cy="146589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Well being / work-life balance / etc</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What roles in life do I have? Do I feel balanced?</a:t>
            </a:r>
            <a:br>
              <a:rPr lang="en-US"/>
            </a:br>
            <a:r>
              <a:rPr lang="en-US"/>
              <a:t>- know who you are</a:t>
            </a:r>
            <a:endParaRPr/>
          </a:p>
        </p:txBody>
      </p:sp>
      <p:pic>
        <p:nvPicPr>
          <p:cNvPr id="475" name="Google Shape;475;p53"/>
          <p:cNvPicPr preferRelativeResize="0"/>
          <p:nvPr/>
        </p:nvPicPr>
        <p:blipFill rotWithShape="1">
          <a:blip r:embed="rId3">
            <a:alphaModFix/>
          </a:blip>
          <a:srcRect b="0" l="0" r="0" t="0"/>
          <a:stretch/>
        </p:blipFill>
        <p:spPr>
          <a:xfrm>
            <a:off x="461035" y="1310640"/>
            <a:ext cx="3816325" cy="2947782"/>
          </a:xfrm>
          <a:prstGeom prst="rect">
            <a:avLst/>
          </a:prstGeom>
          <a:noFill/>
          <a:ln>
            <a:noFill/>
          </a:ln>
        </p:spPr>
      </p:pic>
      <p:pic>
        <p:nvPicPr>
          <p:cNvPr id="476" name="Google Shape;476;p53"/>
          <p:cNvPicPr preferRelativeResize="0"/>
          <p:nvPr/>
        </p:nvPicPr>
        <p:blipFill rotWithShape="1">
          <a:blip r:embed="rId4">
            <a:alphaModFix/>
          </a:blip>
          <a:srcRect b="0" l="0" r="0" t="0"/>
          <a:stretch/>
        </p:blipFill>
        <p:spPr>
          <a:xfrm>
            <a:off x="4505326" y="1310640"/>
            <a:ext cx="3684728" cy="2947782"/>
          </a:xfrm>
          <a:prstGeom prst="rect">
            <a:avLst/>
          </a:prstGeom>
          <a:noFill/>
          <a:ln>
            <a:noFill/>
          </a:ln>
        </p:spPr>
      </p:pic>
      <p:sp>
        <p:nvSpPr>
          <p:cNvPr id="477" name="Google Shape;477;p53"/>
          <p:cNvSpPr txBox="1"/>
          <p:nvPr/>
        </p:nvSpPr>
        <p:spPr>
          <a:xfrm>
            <a:off x="1249680" y="4998720"/>
            <a:ext cx="43140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5">
                  <a:extLst>
                    <a:ext uri="{A12FA001-AC4F-418D-AE19-62706E023703}">
                      <ahyp:hlinkClr val="tx"/>
                    </a:ext>
                  </a:extLst>
                </a:hlinkClick>
              </a:rPr>
              <a:t>http://en.wikipedia.org/wiki/Know_thyself</a:t>
            </a:r>
            <a:endParaRPr sz="180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4"/>
          <p:cNvSpPr txBox="1"/>
          <p:nvPr>
            <p:ph idx="1" type="body"/>
          </p:nvPr>
        </p:nvSpPr>
        <p:spPr>
          <a:xfrm>
            <a:off x="457201" y="1381125"/>
            <a:ext cx="4025899" cy="4824414"/>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1600"/>
              <a:buChar char="•"/>
            </a:pPr>
            <a:r>
              <a:rPr lang="en-US">
                <a:solidFill>
                  <a:srgbClr val="FF0000"/>
                </a:solidFill>
              </a:rPr>
              <a:t>Must</a:t>
            </a:r>
            <a:r>
              <a:rPr lang="en-US"/>
              <a:t> I do this now?</a:t>
            </a:r>
            <a:endParaRPr/>
          </a:p>
          <a:p>
            <a:pPr indent="-231775" lvl="0" marL="231775" rtl="0" algn="l">
              <a:lnSpc>
                <a:spcPct val="100000"/>
              </a:lnSpc>
              <a:spcBef>
                <a:spcPts val="1200"/>
              </a:spcBef>
              <a:spcAft>
                <a:spcPts val="0"/>
              </a:spcAft>
              <a:buSzPts val="1600"/>
              <a:buChar char="•"/>
            </a:pPr>
            <a:r>
              <a:rPr lang="en-US"/>
              <a:t>Must </a:t>
            </a:r>
            <a:r>
              <a:rPr lang="en-US">
                <a:solidFill>
                  <a:srgbClr val="FF0000"/>
                </a:solidFill>
              </a:rPr>
              <a:t>I </a:t>
            </a:r>
            <a:r>
              <a:rPr lang="en-US"/>
              <a:t>do this now?</a:t>
            </a:r>
            <a:endParaRPr/>
          </a:p>
          <a:p>
            <a:pPr indent="-231775" lvl="0" marL="231775" rtl="0" algn="l">
              <a:lnSpc>
                <a:spcPct val="100000"/>
              </a:lnSpc>
              <a:spcBef>
                <a:spcPts val="1200"/>
              </a:spcBef>
              <a:spcAft>
                <a:spcPts val="0"/>
              </a:spcAft>
              <a:buSzPts val="1600"/>
              <a:buChar char="•"/>
            </a:pPr>
            <a:r>
              <a:rPr lang="en-US"/>
              <a:t>Must I </a:t>
            </a:r>
            <a:r>
              <a:rPr lang="en-US">
                <a:solidFill>
                  <a:srgbClr val="FF0000"/>
                </a:solidFill>
              </a:rPr>
              <a:t>do</a:t>
            </a:r>
            <a:r>
              <a:rPr lang="en-US"/>
              <a:t> this now?</a:t>
            </a:r>
            <a:endParaRPr/>
          </a:p>
          <a:p>
            <a:pPr indent="-231775" lvl="0" marL="231775" rtl="0" algn="l">
              <a:lnSpc>
                <a:spcPct val="100000"/>
              </a:lnSpc>
              <a:spcBef>
                <a:spcPts val="1200"/>
              </a:spcBef>
              <a:spcAft>
                <a:spcPts val="0"/>
              </a:spcAft>
              <a:buSzPts val="1600"/>
              <a:buChar char="•"/>
            </a:pPr>
            <a:r>
              <a:rPr lang="en-US"/>
              <a:t>Must I do </a:t>
            </a:r>
            <a:r>
              <a:rPr lang="en-US">
                <a:solidFill>
                  <a:srgbClr val="FF0000"/>
                </a:solidFill>
              </a:rPr>
              <a:t>this</a:t>
            </a:r>
            <a:r>
              <a:rPr lang="en-US"/>
              <a:t> now?</a:t>
            </a:r>
            <a:endParaRPr/>
          </a:p>
          <a:p>
            <a:pPr indent="-231775" lvl="0" marL="231775" rtl="0" algn="l">
              <a:lnSpc>
                <a:spcPct val="100000"/>
              </a:lnSpc>
              <a:spcBef>
                <a:spcPts val="1200"/>
              </a:spcBef>
              <a:spcAft>
                <a:spcPts val="0"/>
              </a:spcAft>
              <a:buSzPts val="1600"/>
              <a:buChar char="•"/>
            </a:pPr>
            <a:r>
              <a:rPr lang="en-US"/>
              <a:t>Must I do this </a:t>
            </a:r>
            <a:r>
              <a:rPr lang="en-US">
                <a:solidFill>
                  <a:srgbClr val="FF0000"/>
                </a:solidFill>
              </a:rPr>
              <a:t>now</a:t>
            </a:r>
            <a:r>
              <a:rPr lang="en-US"/>
              <a:t>?</a:t>
            </a:r>
            <a:endParaRPr/>
          </a:p>
        </p:txBody>
      </p:sp>
      <p:sp>
        <p:nvSpPr>
          <p:cNvPr id="483" name="Google Shape;483;p54"/>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a:bodyPr>
          <a:lstStyle/>
          <a:p>
            <a:pPr indent="-130175" lvl="0" marL="231775" rtl="0" algn="l">
              <a:lnSpc>
                <a:spcPct val="100000"/>
              </a:lnSpc>
              <a:spcBef>
                <a:spcPts val="0"/>
              </a:spcBef>
              <a:spcAft>
                <a:spcPts val="0"/>
              </a:spcAft>
              <a:buSzPts val="1600"/>
              <a:buNone/>
            </a:pPr>
            <a:r>
              <a:t/>
            </a:r>
            <a:endParaRPr/>
          </a:p>
        </p:txBody>
      </p:sp>
      <p:sp>
        <p:nvSpPr>
          <p:cNvPr id="484" name="Google Shape;484;p54"/>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Must I do this now?</a:t>
            </a:r>
            <a:br>
              <a:rPr lang="en-US"/>
            </a:br>
            <a:r>
              <a:rPr b="0" lang="en-US" sz="1800">
                <a:solidFill>
                  <a:srgbClr val="7F7F7F"/>
                </a:solidFill>
              </a:rPr>
              <a:t>Setting priorities for yourself</a:t>
            </a:r>
            <a:endParaRPr b="0" sz="1800">
              <a:solidFill>
                <a:srgbClr val="7F7F7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5"/>
          <p:cNvSpPr txBox="1"/>
          <p:nvPr>
            <p:ph idx="1" type="body"/>
          </p:nvPr>
        </p:nvSpPr>
        <p:spPr>
          <a:xfrm>
            <a:off x="457201" y="1381125"/>
            <a:ext cx="4025899" cy="4824414"/>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1600"/>
              <a:buChar char="•"/>
            </a:pPr>
            <a:r>
              <a:rPr b="1" i="1" lang="en-US"/>
              <a:t>Do not dwell in the past, do not dream of the future, concentrate the mind on the present moment </a:t>
            </a:r>
            <a:r>
              <a:rPr b="1" lang="en-US"/>
              <a:t>– Buddha</a:t>
            </a:r>
            <a:endParaRPr/>
          </a:p>
          <a:p>
            <a:pPr indent="-231775" lvl="0" marL="231775" rtl="0" algn="l">
              <a:lnSpc>
                <a:spcPct val="100000"/>
              </a:lnSpc>
              <a:spcBef>
                <a:spcPts val="1200"/>
              </a:spcBef>
              <a:spcAft>
                <a:spcPts val="0"/>
              </a:spcAft>
              <a:buSzPts val="1600"/>
              <a:buChar char="•"/>
            </a:pPr>
            <a:r>
              <a:rPr b="1" lang="en-US"/>
              <a:t>It is not possible to think about ‘now’, only the past and future</a:t>
            </a:r>
            <a:endParaRPr/>
          </a:p>
          <a:p>
            <a:pPr indent="-231775" lvl="0" marL="231775" rtl="0" algn="l">
              <a:lnSpc>
                <a:spcPct val="100000"/>
              </a:lnSpc>
              <a:spcBef>
                <a:spcPts val="1200"/>
              </a:spcBef>
              <a:spcAft>
                <a:spcPts val="0"/>
              </a:spcAft>
              <a:buSzPts val="1600"/>
              <a:buChar char="•"/>
            </a:pPr>
            <a:r>
              <a:rPr b="1" lang="en-US"/>
              <a:t>Thinking about the past is only constructive to learn from it</a:t>
            </a:r>
            <a:endParaRPr/>
          </a:p>
          <a:p>
            <a:pPr indent="-231775" lvl="0" marL="231775" rtl="0" algn="l">
              <a:lnSpc>
                <a:spcPct val="100000"/>
              </a:lnSpc>
              <a:spcBef>
                <a:spcPts val="1200"/>
              </a:spcBef>
              <a:spcAft>
                <a:spcPts val="0"/>
              </a:spcAft>
              <a:buSzPts val="1600"/>
              <a:buChar char="•"/>
            </a:pPr>
            <a:r>
              <a:rPr b="1" lang="en-US"/>
              <a:t>Thinking about the future is only constructive for planning and risk gathering</a:t>
            </a:r>
            <a:endParaRPr/>
          </a:p>
        </p:txBody>
      </p:sp>
      <p:sp>
        <p:nvSpPr>
          <p:cNvPr id="490" name="Google Shape;490;p55"/>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fontScale="92500" lnSpcReduction="20000"/>
          </a:bodyPr>
          <a:lstStyle/>
          <a:p>
            <a:pPr indent="0" lvl="0" marL="0" rtl="0" algn="l">
              <a:lnSpc>
                <a:spcPct val="100000"/>
              </a:lnSpc>
              <a:spcBef>
                <a:spcPts val="0"/>
              </a:spcBef>
              <a:spcAft>
                <a:spcPts val="0"/>
              </a:spcAft>
              <a:buSzPct val="80000"/>
              <a:buNone/>
            </a:pPr>
            <a:r>
              <a:rPr lang="en-US"/>
              <a:t>Mindfulness refers to a psychological quality that involves</a:t>
            </a:r>
            <a:endParaRPr/>
          </a:p>
          <a:p>
            <a:pPr indent="-231775" lvl="0" marL="231775" rtl="0" algn="l">
              <a:lnSpc>
                <a:spcPct val="100000"/>
              </a:lnSpc>
              <a:spcBef>
                <a:spcPts val="1200"/>
              </a:spcBef>
              <a:spcAft>
                <a:spcPts val="0"/>
              </a:spcAft>
              <a:buSzPct val="80000"/>
              <a:buChar char="•"/>
            </a:pPr>
            <a:r>
              <a:rPr lang="en-US"/>
              <a:t>bringing one’s complete attention to the present experience on a moment-to-moment basis,</a:t>
            </a:r>
            <a:endParaRPr/>
          </a:p>
          <a:p>
            <a:pPr indent="0" lvl="0" marL="0" rtl="0" algn="l">
              <a:lnSpc>
                <a:spcPct val="100000"/>
              </a:lnSpc>
              <a:spcBef>
                <a:spcPts val="1200"/>
              </a:spcBef>
              <a:spcAft>
                <a:spcPts val="0"/>
              </a:spcAft>
              <a:buSzPct val="80000"/>
              <a:buNone/>
            </a:pPr>
            <a:r>
              <a:rPr lang="en-US"/>
              <a:t>or involves</a:t>
            </a:r>
            <a:endParaRPr/>
          </a:p>
          <a:p>
            <a:pPr indent="-231775" lvl="0" marL="231775" rtl="0" algn="l">
              <a:lnSpc>
                <a:spcPct val="100000"/>
              </a:lnSpc>
              <a:spcBef>
                <a:spcPts val="1200"/>
              </a:spcBef>
              <a:spcAft>
                <a:spcPts val="0"/>
              </a:spcAft>
              <a:buSzPct val="80000"/>
              <a:buChar char="•"/>
            </a:pPr>
            <a:r>
              <a:rPr lang="en-US"/>
              <a:t>paying attention in a particular way: on purpose, in the present moment, and nonjudgmentally,</a:t>
            </a:r>
            <a:endParaRPr/>
          </a:p>
          <a:p>
            <a:pPr indent="0" lvl="0" marL="0" rtl="0" algn="l">
              <a:lnSpc>
                <a:spcPct val="100000"/>
              </a:lnSpc>
              <a:spcBef>
                <a:spcPts val="1200"/>
              </a:spcBef>
              <a:spcAft>
                <a:spcPts val="0"/>
              </a:spcAft>
              <a:buSzPct val="80000"/>
              <a:buNone/>
            </a:pPr>
            <a:r>
              <a:rPr lang="en-US"/>
              <a:t>or involves</a:t>
            </a:r>
            <a:endParaRPr/>
          </a:p>
          <a:p>
            <a:pPr indent="-231775" lvl="0" marL="231775" rtl="0" algn="l">
              <a:lnSpc>
                <a:spcPct val="100000"/>
              </a:lnSpc>
              <a:spcBef>
                <a:spcPts val="1200"/>
              </a:spcBef>
              <a:spcAft>
                <a:spcPts val="0"/>
              </a:spcAft>
              <a:buSzPct val="80000"/>
              <a:buChar char="•"/>
            </a:pPr>
            <a:r>
              <a:rPr lang="en-US"/>
              <a:t>a kind of nonelaborative, nonjudgmental, present-centered awareness in which each thought, feeling, or sensation that arises in the attentional field is acknowledged and accepted as it is</a:t>
            </a:r>
            <a:endParaRPr/>
          </a:p>
        </p:txBody>
      </p:sp>
      <p:sp>
        <p:nvSpPr>
          <p:cNvPr id="491" name="Google Shape;491;p55"/>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Mindfulness – to control your focus/attention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6"/>
          <p:cNvSpPr txBox="1"/>
          <p:nvPr>
            <p:ph idx="1" type="body"/>
          </p:nvPr>
        </p:nvSpPr>
        <p:spPr>
          <a:xfrm>
            <a:off x="457201" y="1381125"/>
            <a:ext cx="4025899" cy="4824414"/>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1600"/>
              <a:buChar char="•"/>
            </a:pPr>
            <a:r>
              <a:rPr lang="en-US"/>
              <a:t>What is the minimum your body needs?</a:t>
            </a:r>
            <a:endParaRPr/>
          </a:p>
          <a:p>
            <a:pPr indent="-231775" lvl="1" marL="457200" rtl="0" algn="l">
              <a:lnSpc>
                <a:spcPct val="100000"/>
              </a:lnSpc>
              <a:spcBef>
                <a:spcPts val="624"/>
              </a:spcBef>
              <a:spcAft>
                <a:spcPts val="0"/>
              </a:spcAft>
              <a:buSzPts val="1440"/>
              <a:buChar char="–"/>
            </a:pPr>
            <a:r>
              <a:rPr lang="en-US"/>
              <a:t>Consume</a:t>
            </a:r>
            <a:endParaRPr/>
          </a:p>
          <a:p>
            <a:pPr indent="-231775" lvl="2" marL="688975" rtl="0" algn="l">
              <a:lnSpc>
                <a:spcPct val="100000"/>
              </a:lnSpc>
              <a:spcBef>
                <a:spcPts val="576"/>
              </a:spcBef>
              <a:spcAft>
                <a:spcPts val="0"/>
              </a:spcAft>
              <a:buSzPts val="1280"/>
              <a:buChar char="•"/>
            </a:pPr>
            <a:r>
              <a:rPr lang="en-US"/>
              <a:t>Food</a:t>
            </a:r>
            <a:endParaRPr/>
          </a:p>
          <a:p>
            <a:pPr indent="-231775" lvl="2" marL="688975" rtl="0" algn="l">
              <a:lnSpc>
                <a:spcPct val="100000"/>
              </a:lnSpc>
              <a:spcBef>
                <a:spcPts val="576"/>
              </a:spcBef>
              <a:spcAft>
                <a:spcPts val="0"/>
              </a:spcAft>
              <a:buSzPts val="1280"/>
              <a:buChar char="•"/>
            </a:pPr>
            <a:r>
              <a:rPr lang="en-US"/>
              <a:t>Fluids</a:t>
            </a:r>
            <a:endParaRPr/>
          </a:p>
          <a:p>
            <a:pPr indent="-231775" lvl="1" marL="457200" rtl="0" algn="l">
              <a:lnSpc>
                <a:spcPct val="100000"/>
              </a:lnSpc>
              <a:spcBef>
                <a:spcPts val="624"/>
              </a:spcBef>
              <a:spcAft>
                <a:spcPts val="0"/>
              </a:spcAft>
              <a:buSzPts val="1440"/>
              <a:buChar char="–"/>
            </a:pPr>
            <a:r>
              <a:rPr lang="en-US"/>
              <a:t>Sleep</a:t>
            </a:r>
            <a:endParaRPr/>
          </a:p>
          <a:p>
            <a:pPr indent="-231775" lvl="1" marL="457200" rtl="0" algn="l">
              <a:lnSpc>
                <a:spcPct val="100000"/>
              </a:lnSpc>
              <a:spcBef>
                <a:spcPts val="624"/>
              </a:spcBef>
              <a:spcAft>
                <a:spcPts val="0"/>
              </a:spcAft>
              <a:buSzPts val="1440"/>
              <a:buChar char="–"/>
            </a:pPr>
            <a:r>
              <a:rPr lang="en-US"/>
              <a:t>Exercise</a:t>
            </a:r>
            <a:endParaRPr/>
          </a:p>
        </p:txBody>
      </p:sp>
      <p:sp>
        <p:nvSpPr>
          <p:cNvPr id="497" name="Google Shape;497;p56"/>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1600"/>
              <a:buChar char="•"/>
            </a:pPr>
            <a:r>
              <a:rPr lang="en-US" u="sng">
                <a:solidFill>
                  <a:schemeClr val="hlink"/>
                </a:solidFill>
                <a:hlinkClick r:id="rId3"/>
              </a:rPr>
              <a:t>http://www.marksdailyapple.com/</a:t>
            </a:r>
            <a:r>
              <a:rPr lang="en-US"/>
              <a:t> </a:t>
            </a:r>
            <a:endParaRPr/>
          </a:p>
        </p:txBody>
      </p:sp>
      <p:sp>
        <p:nvSpPr>
          <p:cNvPr id="498" name="Google Shape;498;p56"/>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Take care of your body</a:t>
            </a:r>
            <a:endParaRPr/>
          </a:p>
        </p:txBody>
      </p:sp>
      <p:sp>
        <p:nvSpPr>
          <p:cNvPr id="499" name="Google Shape;499;p56"/>
          <p:cNvSpPr txBox="1"/>
          <p:nvPr/>
        </p:nvSpPr>
        <p:spPr>
          <a:xfrm>
            <a:off x="461035" y="6055360"/>
            <a:ext cx="3352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Primal Blueprint - Mark Sisson</a:t>
            </a:r>
            <a:endParaRPr sz="1800">
              <a:solidFill>
                <a:schemeClr val="dk1"/>
              </a:solidFill>
              <a:latin typeface="Arial"/>
              <a:ea typeface="Arial"/>
              <a:cs typeface="Arial"/>
              <a:sym typeface="Arial"/>
            </a:endParaRPr>
          </a:p>
        </p:txBody>
      </p:sp>
      <p:pic>
        <p:nvPicPr>
          <p:cNvPr id="500" name="Google Shape;500;p56"/>
          <p:cNvPicPr preferRelativeResize="0"/>
          <p:nvPr/>
        </p:nvPicPr>
        <p:blipFill rotWithShape="1">
          <a:blip r:embed="rId4">
            <a:alphaModFix/>
          </a:blip>
          <a:srcRect b="0" l="0" r="0" t="0"/>
          <a:stretch/>
        </p:blipFill>
        <p:spPr>
          <a:xfrm>
            <a:off x="4290576" y="2021839"/>
            <a:ext cx="4188262" cy="372173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7"/>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Think – alternative routes</a:t>
            </a:r>
            <a:endParaRPr/>
          </a:p>
        </p:txBody>
      </p:sp>
      <p:pic>
        <p:nvPicPr>
          <p:cNvPr descr="http://us.123rf.com/450wm/lightwise/lightwise1306/lightwise130600054/20386533-business-strategy-solutions-as-a-concept-for-financial-planning-to-overcome-a-confusing-maze-or-laby.jpg" id="506" name="Google Shape;506;p57"/>
          <p:cNvPicPr preferRelativeResize="0"/>
          <p:nvPr/>
        </p:nvPicPr>
        <p:blipFill rotWithShape="1">
          <a:blip r:embed="rId3">
            <a:alphaModFix/>
          </a:blip>
          <a:srcRect b="0" l="0" r="0" t="0"/>
          <a:stretch/>
        </p:blipFill>
        <p:spPr>
          <a:xfrm>
            <a:off x="318135" y="1295400"/>
            <a:ext cx="4048125" cy="4286250"/>
          </a:xfrm>
          <a:prstGeom prst="rect">
            <a:avLst/>
          </a:prstGeom>
          <a:noFill/>
          <a:ln>
            <a:noFill/>
          </a:ln>
        </p:spPr>
      </p:pic>
      <p:sp>
        <p:nvSpPr>
          <p:cNvPr id="507" name="Google Shape;507;p57"/>
          <p:cNvSpPr/>
          <p:nvPr/>
        </p:nvSpPr>
        <p:spPr>
          <a:xfrm>
            <a:off x="6381566" y="1754144"/>
            <a:ext cx="2284730" cy="865591"/>
          </a:xfrm>
          <a:prstGeom prst="rect">
            <a:avLst/>
          </a:prstGeom>
          <a:solidFill>
            <a:srgbClr val="FFFFFF"/>
          </a:solidFill>
          <a:ln>
            <a:noFill/>
          </a:ln>
        </p:spPr>
        <p:txBody>
          <a:bodyPr anchorCtr="0" anchor="ctr" bIns="95200" lIns="0" spcFirstLastPara="1" rIns="0" wrap="square" tIns="0">
            <a:spAutoFit/>
          </a:bodyPr>
          <a:lstStyle/>
          <a:p>
            <a:pPr indent="0" lvl="0" marL="0" marR="0" rtl="0" algn="l">
              <a:lnSpc>
                <a:spcPct val="100000"/>
              </a:lnSpc>
              <a:spcBef>
                <a:spcPts val="0"/>
              </a:spcBef>
              <a:spcAft>
                <a:spcPts val="0"/>
              </a:spcAft>
              <a:buClr>
                <a:srgbClr val="181818"/>
              </a:buClr>
              <a:buSzPts val="1000"/>
              <a:buFont typeface="Georgia"/>
              <a:buNone/>
            </a:pPr>
            <a:r>
              <a:rPr b="0" i="0" lang="en-US" sz="1000" u="none" cap="none" strike="noStrike">
                <a:solidFill>
                  <a:srgbClr val="181818"/>
                </a:solidFill>
                <a:latin typeface="Georgia"/>
                <a:ea typeface="Georgia"/>
                <a:cs typeface="Georgia"/>
                <a:sym typeface="Georgia"/>
              </a:rPr>
              <a:t>“We can not solve our problems with the same level of thinking that created them”</a:t>
            </a:r>
            <a:endParaRPr/>
          </a:p>
          <a:p>
            <a:pPr indent="0" lvl="0" marL="0" marR="0" rtl="0" algn="l">
              <a:lnSpc>
                <a:spcPct val="100000"/>
              </a:lnSpc>
              <a:spcBef>
                <a:spcPts val="0"/>
              </a:spcBef>
              <a:spcAft>
                <a:spcPts val="0"/>
              </a:spcAft>
              <a:buClr>
                <a:srgbClr val="181818"/>
              </a:buClr>
              <a:buSzPts val="1000"/>
              <a:buFont typeface="Georgia"/>
              <a:buNone/>
            </a:pPr>
            <a:br>
              <a:rPr b="0" i="0" lang="en-US" sz="1000" u="none" cap="none" strike="noStrike">
                <a:solidFill>
                  <a:srgbClr val="181818"/>
                </a:solidFill>
                <a:latin typeface="Georgia"/>
                <a:ea typeface="Georgia"/>
                <a:cs typeface="Georgia"/>
                <a:sym typeface="Georgia"/>
              </a:rPr>
            </a:br>
            <a:r>
              <a:rPr b="0" i="0" lang="en-US" sz="1000" u="none" cap="none" strike="noStrike">
                <a:solidFill>
                  <a:srgbClr val="181818"/>
                </a:solidFill>
                <a:latin typeface="Georgia"/>
                <a:ea typeface="Georgia"/>
                <a:cs typeface="Georgia"/>
                <a:sym typeface="Georgia"/>
              </a:rPr>
              <a:t>― </a:t>
            </a:r>
            <a:r>
              <a:rPr b="0" i="0" lang="en-US" sz="1000" u="sng" cap="none" strike="noStrike">
                <a:solidFill>
                  <a:srgbClr val="666600"/>
                </a:solidFill>
                <a:latin typeface="Georgia"/>
                <a:ea typeface="Georgia"/>
                <a:cs typeface="Georgia"/>
                <a:sym typeface="Georgia"/>
                <a:hlinkClick r:id="rId4">
                  <a:extLst>
                    <a:ext uri="{A12FA001-AC4F-418D-AE19-62706E023703}">
                      <ahyp:hlinkClr val="tx"/>
                    </a:ext>
                  </a:extLst>
                </a:hlinkClick>
              </a:rPr>
              <a:t>Albert Einstein</a:t>
            </a:r>
            <a:endParaRPr b="0" i="0" sz="1000" u="none" cap="none" strike="noStrike">
              <a:solidFill>
                <a:srgbClr val="666600"/>
              </a:solidFill>
              <a:latin typeface="Georgia"/>
              <a:ea typeface="Georgia"/>
              <a:cs typeface="Georgia"/>
              <a:sym typeface="Georgia"/>
            </a:endParaRPr>
          </a:p>
        </p:txBody>
      </p:sp>
      <p:pic>
        <p:nvPicPr>
          <p:cNvPr id="508" name="Google Shape;508;p57"/>
          <p:cNvPicPr preferRelativeResize="0"/>
          <p:nvPr/>
        </p:nvPicPr>
        <p:blipFill rotWithShape="1">
          <a:blip r:embed="rId5">
            <a:alphaModFix/>
          </a:blip>
          <a:srcRect b="0" l="0" r="0" t="0"/>
          <a:stretch/>
        </p:blipFill>
        <p:spPr>
          <a:xfrm>
            <a:off x="5991225" y="2619735"/>
            <a:ext cx="2838450" cy="35337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8"/>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Focus</a:t>
            </a:r>
            <a:endParaRPr/>
          </a:p>
        </p:txBody>
      </p:sp>
      <p:pic>
        <p:nvPicPr>
          <p:cNvPr descr="http://blog.socialmaximizer.com/wp-content/uploads/2012/09/Focus-in-sky-blue.jpg" id="514" name="Google Shape;514;p58"/>
          <p:cNvPicPr preferRelativeResize="0"/>
          <p:nvPr/>
        </p:nvPicPr>
        <p:blipFill rotWithShape="1">
          <a:blip r:embed="rId3">
            <a:alphaModFix/>
          </a:blip>
          <a:srcRect b="0" l="0" r="0" t="0"/>
          <a:stretch/>
        </p:blipFill>
        <p:spPr>
          <a:xfrm>
            <a:off x="950595" y="1330960"/>
            <a:ext cx="7139939" cy="53549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6"/>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lnSpcReduction="10000"/>
          </a:bodyPr>
          <a:lstStyle/>
          <a:p>
            <a:pPr indent="-231775" lvl="0" marL="231775" rtl="0" algn="l">
              <a:lnSpc>
                <a:spcPct val="100000"/>
              </a:lnSpc>
              <a:spcBef>
                <a:spcPts val="0"/>
              </a:spcBef>
              <a:spcAft>
                <a:spcPts val="0"/>
              </a:spcAft>
              <a:buSzPts val="1600"/>
              <a:buChar char="•"/>
            </a:pPr>
            <a:r>
              <a:rPr lang="en-US">
                <a:solidFill>
                  <a:srgbClr val="FE19FE"/>
                </a:solidFill>
              </a:rPr>
              <a:t>Parietal lobe</a:t>
            </a:r>
            <a:endParaRPr/>
          </a:p>
          <a:p>
            <a:pPr indent="-231775" lvl="1" marL="457200" rtl="0" algn="l">
              <a:lnSpc>
                <a:spcPct val="100000"/>
              </a:lnSpc>
              <a:spcBef>
                <a:spcPts val="624"/>
              </a:spcBef>
              <a:spcAft>
                <a:spcPts val="0"/>
              </a:spcAft>
              <a:buSzPts val="1440"/>
              <a:buChar char="–"/>
            </a:pPr>
            <a:r>
              <a:rPr lang="en-US">
                <a:solidFill>
                  <a:srgbClr val="FE19FE"/>
                </a:solidFill>
              </a:rPr>
              <a:t>Sense/touch</a:t>
            </a:r>
            <a:endParaRPr/>
          </a:p>
          <a:p>
            <a:pPr indent="-231775" lvl="1" marL="457200" rtl="0" algn="l">
              <a:lnSpc>
                <a:spcPct val="100000"/>
              </a:lnSpc>
              <a:spcBef>
                <a:spcPts val="624"/>
              </a:spcBef>
              <a:spcAft>
                <a:spcPts val="0"/>
              </a:spcAft>
              <a:buSzPts val="1440"/>
              <a:buChar char="–"/>
            </a:pPr>
            <a:r>
              <a:rPr lang="en-US">
                <a:solidFill>
                  <a:srgbClr val="FE19FE"/>
                </a:solidFill>
              </a:rPr>
              <a:t>Coordination</a:t>
            </a:r>
            <a:endParaRPr/>
          </a:p>
          <a:p>
            <a:pPr indent="-231775" lvl="0" marL="231775" rtl="0" algn="l">
              <a:lnSpc>
                <a:spcPct val="100000"/>
              </a:lnSpc>
              <a:spcBef>
                <a:spcPts val="1200"/>
              </a:spcBef>
              <a:spcAft>
                <a:spcPts val="0"/>
              </a:spcAft>
              <a:buSzPts val="1600"/>
              <a:buChar char="•"/>
            </a:pPr>
            <a:r>
              <a:rPr lang="en-US">
                <a:solidFill>
                  <a:srgbClr val="FFC000"/>
                </a:solidFill>
              </a:rPr>
              <a:t>Frontal lobe</a:t>
            </a:r>
            <a:endParaRPr/>
          </a:p>
          <a:p>
            <a:pPr indent="-231775" lvl="1" marL="457200" rtl="0" algn="l">
              <a:lnSpc>
                <a:spcPct val="100000"/>
              </a:lnSpc>
              <a:spcBef>
                <a:spcPts val="624"/>
              </a:spcBef>
              <a:spcAft>
                <a:spcPts val="0"/>
              </a:spcAft>
              <a:buSzPts val="1440"/>
              <a:buChar char="–"/>
            </a:pPr>
            <a:r>
              <a:rPr lang="en-US">
                <a:solidFill>
                  <a:srgbClr val="FFC000"/>
                </a:solidFill>
              </a:rPr>
              <a:t>Conscious</a:t>
            </a:r>
            <a:endParaRPr/>
          </a:p>
          <a:p>
            <a:pPr indent="-231775" lvl="1" marL="457200" rtl="0" algn="l">
              <a:lnSpc>
                <a:spcPct val="100000"/>
              </a:lnSpc>
              <a:spcBef>
                <a:spcPts val="624"/>
              </a:spcBef>
              <a:spcAft>
                <a:spcPts val="0"/>
              </a:spcAft>
              <a:buSzPts val="1440"/>
              <a:buChar char="–"/>
            </a:pPr>
            <a:r>
              <a:rPr lang="en-US">
                <a:solidFill>
                  <a:srgbClr val="FFC000"/>
                </a:solidFill>
              </a:rPr>
              <a:t>Long term memories</a:t>
            </a:r>
            <a:endParaRPr/>
          </a:p>
          <a:p>
            <a:pPr indent="-231775" lvl="0" marL="231775" rtl="0" algn="l">
              <a:lnSpc>
                <a:spcPct val="100000"/>
              </a:lnSpc>
              <a:spcBef>
                <a:spcPts val="1200"/>
              </a:spcBef>
              <a:spcAft>
                <a:spcPts val="0"/>
              </a:spcAft>
              <a:buSzPts val="1600"/>
              <a:buChar char="•"/>
            </a:pPr>
            <a:r>
              <a:rPr lang="en-US">
                <a:solidFill>
                  <a:srgbClr val="7030A0"/>
                </a:solidFill>
              </a:rPr>
              <a:t>Occipital lobe</a:t>
            </a:r>
            <a:endParaRPr/>
          </a:p>
          <a:p>
            <a:pPr indent="-231775" lvl="1" marL="457200" rtl="0" algn="l">
              <a:lnSpc>
                <a:spcPct val="100000"/>
              </a:lnSpc>
              <a:spcBef>
                <a:spcPts val="624"/>
              </a:spcBef>
              <a:spcAft>
                <a:spcPts val="0"/>
              </a:spcAft>
              <a:buSzPts val="1440"/>
              <a:buChar char="–"/>
            </a:pPr>
            <a:r>
              <a:rPr lang="en-US">
                <a:solidFill>
                  <a:srgbClr val="7030A0"/>
                </a:solidFill>
              </a:rPr>
              <a:t>Visual</a:t>
            </a:r>
            <a:endParaRPr/>
          </a:p>
          <a:p>
            <a:pPr indent="-231775" lvl="0" marL="231775" rtl="0" algn="l">
              <a:lnSpc>
                <a:spcPct val="100000"/>
              </a:lnSpc>
              <a:spcBef>
                <a:spcPts val="1200"/>
              </a:spcBef>
              <a:spcAft>
                <a:spcPts val="0"/>
              </a:spcAft>
              <a:buSzPts val="1600"/>
              <a:buChar char="•"/>
            </a:pPr>
            <a:r>
              <a:rPr lang="en-US">
                <a:solidFill>
                  <a:srgbClr val="C37400"/>
                </a:solidFill>
              </a:rPr>
              <a:t>Temporal lobe</a:t>
            </a:r>
            <a:endParaRPr/>
          </a:p>
          <a:p>
            <a:pPr indent="-231775" lvl="1" marL="457200" rtl="0" algn="l">
              <a:lnSpc>
                <a:spcPct val="100000"/>
              </a:lnSpc>
              <a:spcBef>
                <a:spcPts val="624"/>
              </a:spcBef>
              <a:spcAft>
                <a:spcPts val="0"/>
              </a:spcAft>
              <a:buSzPts val="1440"/>
              <a:buChar char="–"/>
            </a:pPr>
            <a:r>
              <a:rPr lang="en-US">
                <a:solidFill>
                  <a:srgbClr val="C37400"/>
                </a:solidFill>
              </a:rPr>
              <a:t>Visual memories</a:t>
            </a:r>
            <a:endParaRPr/>
          </a:p>
          <a:p>
            <a:pPr indent="-231775" lvl="1" marL="457200" rtl="0" algn="l">
              <a:lnSpc>
                <a:spcPct val="100000"/>
              </a:lnSpc>
              <a:spcBef>
                <a:spcPts val="624"/>
              </a:spcBef>
              <a:spcAft>
                <a:spcPts val="0"/>
              </a:spcAft>
              <a:buSzPts val="1440"/>
              <a:buChar char="–"/>
            </a:pPr>
            <a:r>
              <a:rPr lang="en-US">
                <a:solidFill>
                  <a:srgbClr val="C37400"/>
                </a:solidFill>
              </a:rPr>
              <a:t>Processing sensory input</a:t>
            </a:r>
            <a:endParaRPr/>
          </a:p>
          <a:p>
            <a:pPr indent="-231775" lvl="1" marL="457200" rtl="0" algn="l">
              <a:lnSpc>
                <a:spcPct val="100000"/>
              </a:lnSpc>
              <a:spcBef>
                <a:spcPts val="624"/>
              </a:spcBef>
              <a:spcAft>
                <a:spcPts val="0"/>
              </a:spcAft>
              <a:buSzPts val="1440"/>
              <a:buChar char="–"/>
            </a:pPr>
            <a:r>
              <a:rPr lang="en-US">
                <a:solidFill>
                  <a:srgbClr val="C37400"/>
                </a:solidFill>
              </a:rPr>
              <a:t>Language comprehension</a:t>
            </a:r>
            <a:endParaRPr/>
          </a:p>
          <a:p>
            <a:pPr indent="-231775" lvl="1" marL="457200" rtl="0" algn="l">
              <a:lnSpc>
                <a:spcPct val="100000"/>
              </a:lnSpc>
              <a:spcBef>
                <a:spcPts val="624"/>
              </a:spcBef>
              <a:spcAft>
                <a:spcPts val="0"/>
              </a:spcAft>
              <a:buSzPts val="1440"/>
              <a:buChar char="–"/>
            </a:pPr>
            <a:r>
              <a:rPr lang="en-US">
                <a:solidFill>
                  <a:srgbClr val="C37400"/>
                </a:solidFill>
              </a:rPr>
              <a:t>New memories</a:t>
            </a:r>
            <a:endParaRPr>
              <a:solidFill>
                <a:srgbClr val="3E3531"/>
              </a:solidFill>
            </a:endParaRPr>
          </a:p>
        </p:txBody>
      </p:sp>
      <p:sp>
        <p:nvSpPr>
          <p:cNvPr id="111" name="Google Shape;111;p6"/>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Brain - </a:t>
            </a:r>
            <a:r>
              <a:rPr i="1" lang="en-US"/>
              <a:t>cortex cerebri</a:t>
            </a:r>
            <a:endParaRPr/>
          </a:p>
        </p:txBody>
      </p:sp>
      <p:sp>
        <p:nvSpPr>
          <p:cNvPr id="112" name="Google Shape;112;p6"/>
          <p:cNvSpPr txBox="1"/>
          <p:nvPr/>
        </p:nvSpPr>
        <p:spPr>
          <a:xfrm>
            <a:off x="4470997" y="6531605"/>
            <a:ext cx="294984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u="sng">
                <a:solidFill>
                  <a:schemeClr val="dk1"/>
                </a:solidFill>
                <a:latin typeface="Arial"/>
                <a:ea typeface="Arial"/>
                <a:cs typeface="Arial"/>
                <a:sym typeface="Arial"/>
                <a:hlinkClick r:id="rId3">
                  <a:extLst>
                    <a:ext uri="{A12FA001-AC4F-418D-AE19-62706E023703}">
                      <ahyp:hlinkClr val="tx"/>
                    </a:ext>
                  </a:extLst>
                </a:hlinkClick>
              </a:rPr>
              <a:t>http://en.wikipedia.org/wiki/Cerebral_cortex</a:t>
            </a: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pic>
        <p:nvPicPr>
          <p:cNvPr descr="http://www.catherineshafer.com/images/lobes-of-the-brain_1_.jpg" id="113" name="Google Shape;113;p6"/>
          <p:cNvPicPr preferRelativeResize="0"/>
          <p:nvPr/>
        </p:nvPicPr>
        <p:blipFill rotWithShape="1">
          <a:blip r:embed="rId4">
            <a:alphaModFix/>
          </a:blip>
          <a:srcRect b="6430" l="0" r="0" t="0"/>
          <a:stretch/>
        </p:blipFill>
        <p:spPr>
          <a:xfrm>
            <a:off x="301879" y="1445705"/>
            <a:ext cx="3810000" cy="2851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7"/>
          <p:cNvSpPr txBox="1"/>
          <p:nvPr>
            <p:ph idx="1" type="body"/>
          </p:nvPr>
        </p:nvSpPr>
        <p:spPr>
          <a:xfrm>
            <a:off x="457200" y="3910061"/>
            <a:ext cx="8228013" cy="2622222"/>
          </a:xfrm>
          <a:prstGeom prst="rect">
            <a:avLst/>
          </a:prstGeom>
          <a:noFill/>
          <a:ln>
            <a:noFill/>
          </a:ln>
        </p:spPr>
        <p:txBody>
          <a:bodyPr anchorCtr="0" anchor="b" bIns="0" lIns="0" spcFirstLastPara="1" rIns="0" wrap="square" tIns="0">
            <a:noAutofit/>
          </a:bodyPr>
          <a:lstStyle/>
          <a:p>
            <a:pPr indent="0" lvl="0" marL="0" rtl="0" algn="l">
              <a:lnSpc>
                <a:spcPct val="97500"/>
              </a:lnSpc>
              <a:spcBef>
                <a:spcPts val="0"/>
              </a:spcBef>
              <a:spcAft>
                <a:spcPts val="0"/>
              </a:spcAft>
              <a:buSzPts val="3200"/>
              <a:buNone/>
            </a:pPr>
            <a:r>
              <a:rPr lang="en-US"/>
              <a:t>The brain – operating system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8"/>
          <p:cNvSpPr txBox="1"/>
          <p:nvPr>
            <p:ph idx="2" type="body"/>
          </p:nvPr>
        </p:nvSpPr>
        <p:spPr>
          <a:xfrm>
            <a:off x="4659314" y="1381125"/>
            <a:ext cx="4025899" cy="4824414"/>
          </a:xfrm>
          <a:prstGeom prst="rect">
            <a:avLst/>
          </a:prstGeom>
          <a:noFill/>
          <a:ln>
            <a:noFill/>
          </a:ln>
        </p:spPr>
        <p:txBody>
          <a:bodyPr anchorCtr="0" anchor="t" bIns="0" lIns="0" spcFirstLastPara="1" rIns="0" wrap="square" tIns="0">
            <a:normAutofit/>
          </a:bodyPr>
          <a:lstStyle/>
          <a:p>
            <a:pPr indent="-231775" lvl="0" marL="231775" rtl="0" algn="l">
              <a:lnSpc>
                <a:spcPct val="100000"/>
              </a:lnSpc>
              <a:spcBef>
                <a:spcPts val="0"/>
              </a:spcBef>
              <a:spcAft>
                <a:spcPts val="0"/>
              </a:spcAft>
              <a:buSzPts val="1600"/>
              <a:buChar char="•"/>
            </a:pPr>
            <a:r>
              <a:rPr lang="en-US">
                <a:solidFill>
                  <a:srgbClr val="C37400"/>
                </a:solidFill>
              </a:rPr>
              <a:t>Reptilian Complex</a:t>
            </a:r>
            <a:endParaRPr/>
          </a:p>
          <a:p>
            <a:pPr indent="-231775" lvl="1" marL="457200" rtl="0" algn="l">
              <a:lnSpc>
                <a:spcPct val="100000"/>
              </a:lnSpc>
              <a:spcBef>
                <a:spcPts val="624"/>
              </a:spcBef>
              <a:spcAft>
                <a:spcPts val="0"/>
              </a:spcAft>
              <a:buSzPts val="1440"/>
              <a:buChar char="–"/>
            </a:pPr>
            <a:r>
              <a:rPr lang="en-US">
                <a:solidFill>
                  <a:srgbClr val="C37400"/>
                </a:solidFill>
              </a:rPr>
              <a:t>Active around week 20 before birth</a:t>
            </a:r>
            <a:endParaRPr/>
          </a:p>
          <a:p>
            <a:pPr indent="-231775" lvl="0" marL="231775" rtl="0" algn="l">
              <a:lnSpc>
                <a:spcPct val="100000"/>
              </a:lnSpc>
              <a:spcBef>
                <a:spcPts val="1200"/>
              </a:spcBef>
              <a:spcAft>
                <a:spcPts val="0"/>
              </a:spcAft>
              <a:buSzPts val="1600"/>
              <a:buChar char="•"/>
            </a:pPr>
            <a:r>
              <a:rPr lang="en-US">
                <a:solidFill>
                  <a:srgbClr val="FFC000"/>
                </a:solidFill>
              </a:rPr>
              <a:t>Limbic System</a:t>
            </a:r>
            <a:endParaRPr/>
          </a:p>
          <a:p>
            <a:pPr indent="-231775" lvl="1" marL="457200" rtl="0" algn="l">
              <a:lnSpc>
                <a:spcPct val="100000"/>
              </a:lnSpc>
              <a:spcBef>
                <a:spcPts val="624"/>
              </a:spcBef>
              <a:spcAft>
                <a:spcPts val="0"/>
              </a:spcAft>
              <a:buSzPts val="1440"/>
              <a:buChar char="–"/>
            </a:pPr>
            <a:r>
              <a:rPr lang="en-US">
                <a:solidFill>
                  <a:srgbClr val="FFC000"/>
                </a:solidFill>
              </a:rPr>
              <a:t>Activated during birth</a:t>
            </a:r>
            <a:endParaRPr/>
          </a:p>
          <a:p>
            <a:pPr indent="-231775" lvl="0" marL="231775" rtl="0" algn="l">
              <a:lnSpc>
                <a:spcPct val="100000"/>
              </a:lnSpc>
              <a:spcBef>
                <a:spcPts val="1200"/>
              </a:spcBef>
              <a:spcAft>
                <a:spcPts val="0"/>
              </a:spcAft>
              <a:buSzPts val="1600"/>
              <a:buChar char="•"/>
            </a:pPr>
            <a:r>
              <a:rPr lang="en-US">
                <a:solidFill>
                  <a:srgbClr val="7C6A63"/>
                </a:solidFill>
              </a:rPr>
              <a:t>Cortex</a:t>
            </a:r>
            <a:endParaRPr/>
          </a:p>
          <a:p>
            <a:pPr indent="-231775" lvl="1" marL="457200" rtl="0" algn="l">
              <a:lnSpc>
                <a:spcPct val="100000"/>
              </a:lnSpc>
              <a:spcBef>
                <a:spcPts val="624"/>
              </a:spcBef>
              <a:spcAft>
                <a:spcPts val="0"/>
              </a:spcAft>
              <a:buSzPts val="1440"/>
              <a:buChar char="–"/>
            </a:pPr>
            <a:r>
              <a:rPr lang="en-US">
                <a:solidFill>
                  <a:srgbClr val="7C6A63"/>
                </a:solidFill>
              </a:rPr>
              <a:t>Activated around 2 years</a:t>
            </a:r>
            <a:endParaRPr/>
          </a:p>
          <a:p>
            <a:pPr indent="-231775" lvl="0" marL="231775" rtl="0" algn="l">
              <a:lnSpc>
                <a:spcPct val="100000"/>
              </a:lnSpc>
              <a:spcBef>
                <a:spcPts val="1200"/>
              </a:spcBef>
              <a:spcAft>
                <a:spcPts val="0"/>
              </a:spcAft>
              <a:buSzPts val="1600"/>
              <a:buChar char="•"/>
            </a:pPr>
            <a:r>
              <a:rPr lang="en-US">
                <a:solidFill>
                  <a:srgbClr val="3E3531"/>
                </a:solidFill>
              </a:rPr>
              <a:t>Neocortex</a:t>
            </a:r>
            <a:endParaRPr>
              <a:solidFill>
                <a:srgbClr val="3E3531"/>
              </a:solidFill>
            </a:endParaRPr>
          </a:p>
          <a:p>
            <a:pPr indent="-231775" lvl="1" marL="457200" rtl="0" algn="l">
              <a:lnSpc>
                <a:spcPct val="100000"/>
              </a:lnSpc>
              <a:spcBef>
                <a:spcPts val="624"/>
              </a:spcBef>
              <a:spcAft>
                <a:spcPts val="0"/>
              </a:spcAft>
              <a:buSzPts val="1440"/>
              <a:buChar char="–"/>
            </a:pPr>
            <a:r>
              <a:rPr lang="en-US">
                <a:solidFill>
                  <a:srgbClr val="3E3531"/>
                </a:solidFill>
              </a:rPr>
              <a:t>Activated around puberty</a:t>
            </a:r>
            <a:endParaRPr/>
          </a:p>
        </p:txBody>
      </p:sp>
      <p:sp>
        <p:nvSpPr>
          <p:cNvPr id="124" name="Google Shape;124;p8"/>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Brain - chronologic</a:t>
            </a:r>
            <a:endParaRPr/>
          </a:p>
        </p:txBody>
      </p:sp>
      <p:pic>
        <p:nvPicPr>
          <p:cNvPr descr="http://media.tumblr.com/tumblr_lyzxypqJlF1r29fhx.gif" id="125" name="Google Shape;125;p8"/>
          <p:cNvPicPr preferRelativeResize="0"/>
          <p:nvPr/>
        </p:nvPicPr>
        <p:blipFill rotWithShape="1">
          <a:blip r:embed="rId3">
            <a:alphaModFix/>
          </a:blip>
          <a:srcRect b="0" l="0" r="0" t="0"/>
          <a:stretch/>
        </p:blipFill>
        <p:spPr>
          <a:xfrm>
            <a:off x="461034" y="1381125"/>
            <a:ext cx="4009963" cy="2326455"/>
          </a:xfrm>
          <a:prstGeom prst="rect">
            <a:avLst/>
          </a:prstGeom>
          <a:noFill/>
          <a:ln>
            <a:noFill/>
          </a:ln>
        </p:spPr>
      </p:pic>
      <p:sp>
        <p:nvSpPr>
          <p:cNvPr id="126" name="Google Shape;126;p8"/>
          <p:cNvSpPr txBox="1"/>
          <p:nvPr/>
        </p:nvSpPr>
        <p:spPr>
          <a:xfrm>
            <a:off x="4470997" y="6531605"/>
            <a:ext cx="275588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u="sng">
                <a:solidFill>
                  <a:schemeClr val="dk1"/>
                </a:solidFill>
                <a:latin typeface="Arial"/>
                <a:ea typeface="Arial"/>
                <a:cs typeface="Arial"/>
                <a:sym typeface="Arial"/>
                <a:hlinkClick r:id="rId4">
                  <a:extLst>
                    <a:ext uri="{A12FA001-AC4F-418D-AE19-62706E023703}">
                      <ahyp:hlinkClr val="tx"/>
                    </a:ext>
                  </a:extLst>
                </a:hlinkClick>
              </a:rPr>
              <a:t>http://en.wikipedia.org/wiki/Human_brain</a:t>
            </a: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9"/>
          <p:cNvSpPr txBox="1"/>
          <p:nvPr>
            <p:ph type="title"/>
          </p:nvPr>
        </p:nvSpPr>
        <p:spPr>
          <a:xfrm>
            <a:off x="461035" y="170122"/>
            <a:ext cx="8205261" cy="785553"/>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2600"/>
              <a:buFont typeface="Arial"/>
              <a:buNone/>
            </a:pPr>
            <a:r>
              <a:rPr lang="en-US"/>
              <a:t>Brain – </a:t>
            </a:r>
            <a:r>
              <a:rPr i="1" lang="en-US"/>
              <a:t>left and right</a:t>
            </a:r>
            <a:endParaRPr/>
          </a:p>
        </p:txBody>
      </p:sp>
      <p:sp>
        <p:nvSpPr>
          <p:cNvPr id="132" name="Google Shape;132;p9"/>
          <p:cNvSpPr txBox="1"/>
          <p:nvPr/>
        </p:nvSpPr>
        <p:spPr>
          <a:xfrm>
            <a:off x="4470997" y="6531605"/>
            <a:ext cx="253306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u="sng">
                <a:solidFill>
                  <a:schemeClr val="dk1"/>
                </a:solidFill>
                <a:latin typeface="Arial"/>
                <a:ea typeface="Arial"/>
                <a:cs typeface="Arial"/>
                <a:sym typeface="Arial"/>
                <a:hlinkClick r:id="rId3">
                  <a:extLst>
                    <a:ext uri="{A12FA001-AC4F-418D-AE19-62706E023703}">
                      <ahyp:hlinkClr val="tx"/>
                    </a:ext>
                  </a:extLst>
                </a:hlinkClick>
              </a:rPr>
              <a:t>http://www.viewzone.com/bicam.html</a:t>
            </a:r>
            <a:r>
              <a:rPr lang="en-US"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p:txBody>
      </p:sp>
      <p:sp>
        <p:nvSpPr>
          <p:cNvPr id="133" name="Google Shape;133;p9"/>
          <p:cNvSpPr txBox="1"/>
          <p:nvPr>
            <p:ph idx="2" type="body"/>
          </p:nvPr>
        </p:nvSpPr>
        <p:spPr>
          <a:xfrm>
            <a:off x="5091938" y="1445705"/>
            <a:ext cx="4025899" cy="4824414"/>
          </a:xfrm>
          <a:prstGeom prst="rect">
            <a:avLst/>
          </a:prstGeom>
          <a:noFill/>
          <a:ln>
            <a:noFill/>
          </a:ln>
        </p:spPr>
        <p:txBody>
          <a:bodyPr anchorCtr="0" anchor="t" bIns="0" lIns="0" spcFirstLastPara="1" rIns="0" wrap="square" tIns="0">
            <a:normAutofit fontScale="62500" lnSpcReduction="20000"/>
          </a:bodyPr>
          <a:lstStyle/>
          <a:p>
            <a:pPr indent="0" lvl="0" marL="0" rtl="0" algn="l">
              <a:lnSpc>
                <a:spcPct val="100000"/>
              </a:lnSpc>
              <a:spcBef>
                <a:spcPts val="0"/>
              </a:spcBef>
              <a:spcAft>
                <a:spcPts val="0"/>
              </a:spcAft>
              <a:buSzPct val="80000"/>
              <a:buNone/>
            </a:pPr>
            <a:r>
              <a:rPr b="1" lang="en-US" u="sng"/>
              <a:t>RIGHT BRAIN FUNCTIONS</a:t>
            </a:r>
            <a:endParaRPr/>
          </a:p>
          <a:p>
            <a:pPr indent="-231775" lvl="0" marL="231775" rtl="0" algn="l">
              <a:lnSpc>
                <a:spcPct val="100000"/>
              </a:lnSpc>
              <a:spcBef>
                <a:spcPts val="1200"/>
              </a:spcBef>
              <a:spcAft>
                <a:spcPts val="0"/>
              </a:spcAft>
              <a:buSzPct val="80000"/>
              <a:buChar char="•"/>
            </a:pPr>
            <a:r>
              <a:rPr b="1" lang="en-US"/>
              <a:t>uses feeling</a:t>
            </a:r>
            <a:endParaRPr/>
          </a:p>
          <a:p>
            <a:pPr indent="-231775" lvl="0" marL="231775" rtl="0" algn="l">
              <a:lnSpc>
                <a:spcPct val="100000"/>
              </a:lnSpc>
              <a:spcBef>
                <a:spcPts val="1200"/>
              </a:spcBef>
              <a:spcAft>
                <a:spcPts val="0"/>
              </a:spcAft>
              <a:buSzPct val="80000"/>
              <a:buChar char="•"/>
            </a:pPr>
            <a:r>
              <a:rPr b="1" lang="en-US"/>
              <a:t>"big picture" oriented</a:t>
            </a:r>
            <a:endParaRPr b="1"/>
          </a:p>
          <a:p>
            <a:pPr indent="-231775" lvl="0" marL="231775" rtl="0" algn="l">
              <a:lnSpc>
                <a:spcPct val="100000"/>
              </a:lnSpc>
              <a:spcBef>
                <a:spcPts val="1200"/>
              </a:spcBef>
              <a:spcAft>
                <a:spcPts val="0"/>
              </a:spcAft>
              <a:buSzPct val="80000"/>
              <a:buChar char="•"/>
            </a:pPr>
            <a:r>
              <a:rPr b="1" lang="en-US"/>
              <a:t>imagination rules</a:t>
            </a:r>
            <a:endParaRPr b="1"/>
          </a:p>
          <a:p>
            <a:pPr indent="-231775" lvl="0" marL="231775" rtl="0" algn="l">
              <a:lnSpc>
                <a:spcPct val="100000"/>
              </a:lnSpc>
              <a:spcBef>
                <a:spcPts val="1200"/>
              </a:spcBef>
              <a:spcAft>
                <a:spcPts val="0"/>
              </a:spcAft>
              <a:buSzPct val="80000"/>
              <a:buChar char="•"/>
            </a:pPr>
            <a:r>
              <a:rPr b="1" lang="en-US"/>
              <a:t>symbols and images</a:t>
            </a:r>
            <a:endParaRPr/>
          </a:p>
          <a:p>
            <a:pPr indent="-231775" lvl="0" marL="231775" rtl="0" algn="l">
              <a:lnSpc>
                <a:spcPct val="100000"/>
              </a:lnSpc>
              <a:spcBef>
                <a:spcPts val="1200"/>
              </a:spcBef>
              <a:spcAft>
                <a:spcPts val="0"/>
              </a:spcAft>
              <a:buSzPct val="80000"/>
              <a:buChar char="•"/>
            </a:pPr>
            <a:r>
              <a:rPr b="1" lang="en-US"/>
              <a:t>present and future</a:t>
            </a:r>
            <a:endParaRPr b="1"/>
          </a:p>
          <a:p>
            <a:pPr indent="-231775" lvl="0" marL="231775" rtl="0" algn="l">
              <a:lnSpc>
                <a:spcPct val="100000"/>
              </a:lnSpc>
              <a:spcBef>
                <a:spcPts val="1200"/>
              </a:spcBef>
              <a:spcAft>
                <a:spcPts val="0"/>
              </a:spcAft>
              <a:buSzPct val="80000"/>
              <a:buChar char="•"/>
            </a:pPr>
            <a:r>
              <a:rPr b="1" lang="en-US"/>
              <a:t>philosophy &amp; religion</a:t>
            </a:r>
            <a:endParaRPr b="1"/>
          </a:p>
          <a:p>
            <a:pPr indent="-231775" lvl="0" marL="231775" rtl="0" algn="l">
              <a:lnSpc>
                <a:spcPct val="100000"/>
              </a:lnSpc>
              <a:spcBef>
                <a:spcPts val="1200"/>
              </a:spcBef>
              <a:spcAft>
                <a:spcPts val="0"/>
              </a:spcAft>
              <a:buSzPct val="80000"/>
              <a:buChar char="•"/>
            </a:pPr>
            <a:r>
              <a:rPr b="1" lang="en-US"/>
              <a:t>can "get it" (i.e. meaning)</a:t>
            </a:r>
            <a:endParaRPr/>
          </a:p>
          <a:p>
            <a:pPr indent="-231775" lvl="0" marL="231775" rtl="0" algn="l">
              <a:lnSpc>
                <a:spcPct val="100000"/>
              </a:lnSpc>
              <a:spcBef>
                <a:spcPts val="1200"/>
              </a:spcBef>
              <a:spcAft>
                <a:spcPts val="0"/>
              </a:spcAft>
              <a:buSzPct val="80000"/>
              <a:buChar char="•"/>
            </a:pPr>
            <a:r>
              <a:rPr b="1" lang="en-US"/>
              <a:t>believes</a:t>
            </a:r>
            <a:endParaRPr b="1"/>
          </a:p>
          <a:p>
            <a:pPr indent="-231775" lvl="0" marL="231775" rtl="0" algn="l">
              <a:lnSpc>
                <a:spcPct val="100000"/>
              </a:lnSpc>
              <a:spcBef>
                <a:spcPts val="1200"/>
              </a:spcBef>
              <a:spcAft>
                <a:spcPts val="0"/>
              </a:spcAft>
              <a:buSzPct val="80000"/>
              <a:buChar char="•"/>
            </a:pPr>
            <a:r>
              <a:rPr b="1" lang="en-US"/>
              <a:t>appreciates</a:t>
            </a:r>
            <a:endParaRPr b="1"/>
          </a:p>
          <a:p>
            <a:pPr indent="-231775" lvl="0" marL="231775" rtl="0" algn="l">
              <a:lnSpc>
                <a:spcPct val="100000"/>
              </a:lnSpc>
              <a:spcBef>
                <a:spcPts val="1200"/>
              </a:spcBef>
              <a:spcAft>
                <a:spcPts val="0"/>
              </a:spcAft>
              <a:buSzPct val="80000"/>
              <a:buChar char="•"/>
            </a:pPr>
            <a:r>
              <a:rPr b="1" lang="en-US"/>
              <a:t>spatial perception</a:t>
            </a:r>
            <a:endParaRPr b="1"/>
          </a:p>
          <a:p>
            <a:pPr indent="-231775" lvl="0" marL="231775" rtl="0" algn="l">
              <a:lnSpc>
                <a:spcPct val="100000"/>
              </a:lnSpc>
              <a:spcBef>
                <a:spcPts val="1200"/>
              </a:spcBef>
              <a:spcAft>
                <a:spcPts val="0"/>
              </a:spcAft>
              <a:buSzPct val="80000"/>
              <a:buChar char="•"/>
            </a:pPr>
            <a:r>
              <a:rPr b="1" lang="en-US"/>
              <a:t>knows object function</a:t>
            </a:r>
            <a:endParaRPr b="1"/>
          </a:p>
          <a:p>
            <a:pPr indent="-231775" lvl="0" marL="231775" rtl="0" algn="l">
              <a:lnSpc>
                <a:spcPct val="100000"/>
              </a:lnSpc>
              <a:spcBef>
                <a:spcPts val="1200"/>
              </a:spcBef>
              <a:spcAft>
                <a:spcPts val="0"/>
              </a:spcAft>
              <a:buSzPct val="80000"/>
              <a:buChar char="•"/>
            </a:pPr>
            <a:r>
              <a:rPr b="1" lang="en-US"/>
              <a:t>fantasy based</a:t>
            </a:r>
            <a:endParaRPr b="1"/>
          </a:p>
          <a:p>
            <a:pPr indent="-231775" lvl="0" marL="231775" rtl="0" algn="l">
              <a:lnSpc>
                <a:spcPct val="100000"/>
              </a:lnSpc>
              <a:spcBef>
                <a:spcPts val="1200"/>
              </a:spcBef>
              <a:spcAft>
                <a:spcPts val="0"/>
              </a:spcAft>
              <a:buSzPct val="80000"/>
              <a:buChar char="•"/>
            </a:pPr>
            <a:r>
              <a:rPr b="1" lang="en-US"/>
              <a:t>presents possibilities</a:t>
            </a:r>
            <a:endParaRPr b="1"/>
          </a:p>
          <a:p>
            <a:pPr indent="-231775" lvl="0" marL="231775" rtl="0" algn="l">
              <a:lnSpc>
                <a:spcPct val="100000"/>
              </a:lnSpc>
              <a:spcBef>
                <a:spcPts val="1200"/>
              </a:spcBef>
              <a:spcAft>
                <a:spcPts val="0"/>
              </a:spcAft>
              <a:buSzPct val="80000"/>
              <a:buChar char="•"/>
            </a:pPr>
            <a:r>
              <a:rPr b="1" lang="en-US"/>
              <a:t>impetuous</a:t>
            </a:r>
            <a:endParaRPr b="1"/>
          </a:p>
          <a:p>
            <a:pPr indent="-231775" lvl="0" marL="231775" rtl="0" algn="l">
              <a:lnSpc>
                <a:spcPct val="100000"/>
              </a:lnSpc>
              <a:spcBef>
                <a:spcPts val="1200"/>
              </a:spcBef>
              <a:spcAft>
                <a:spcPts val="0"/>
              </a:spcAft>
              <a:buSzPct val="80000"/>
              <a:buChar char="•"/>
            </a:pPr>
            <a:r>
              <a:rPr b="1" lang="en-US"/>
              <a:t>risk taking</a:t>
            </a:r>
            <a:endParaRPr b="1"/>
          </a:p>
        </p:txBody>
      </p:sp>
      <p:sp>
        <p:nvSpPr>
          <p:cNvPr id="134" name="Google Shape;134;p9"/>
          <p:cNvSpPr txBox="1"/>
          <p:nvPr>
            <p:ph idx="2" type="body"/>
          </p:nvPr>
        </p:nvSpPr>
        <p:spPr>
          <a:xfrm>
            <a:off x="931418" y="1445705"/>
            <a:ext cx="4025899" cy="4824414"/>
          </a:xfrm>
          <a:prstGeom prst="rect">
            <a:avLst/>
          </a:prstGeom>
          <a:noFill/>
          <a:ln>
            <a:noFill/>
          </a:ln>
        </p:spPr>
        <p:txBody>
          <a:bodyPr anchorCtr="0" anchor="t" bIns="0" lIns="0" spcFirstLastPara="1" rIns="0" wrap="square" tIns="0">
            <a:normAutofit/>
          </a:bodyPr>
          <a:lstStyle/>
          <a:p>
            <a:pPr indent="0" lvl="0" marL="0" rtl="0" algn="r">
              <a:lnSpc>
                <a:spcPct val="80000"/>
              </a:lnSpc>
              <a:spcBef>
                <a:spcPts val="0"/>
              </a:spcBef>
              <a:spcAft>
                <a:spcPts val="0"/>
              </a:spcAft>
              <a:buSzPts val="1040"/>
              <a:buNone/>
            </a:pPr>
            <a:r>
              <a:rPr b="1" lang="en-US" sz="1300" u="sng"/>
              <a:t>LEFT BRAIN FUNCTIONS</a:t>
            </a:r>
            <a:endParaRPr/>
          </a:p>
          <a:p>
            <a:pPr indent="0" lvl="0" marL="0" rtl="0" algn="r">
              <a:lnSpc>
                <a:spcPct val="80000"/>
              </a:lnSpc>
              <a:spcBef>
                <a:spcPts val="1200"/>
              </a:spcBef>
              <a:spcAft>
                <a:spcPts val="0"/>
              </a:spcAft>
              <a:buSzPts val="1040"/>
              <a:buNone/>
            </a:pPr>
            <a:r>
              <a:rPr b="1" lang="en-US" sz="1300"/>
              <a:t>uses logic</a:t>
            </a:r>
            <a:endParaRPr/>
          </a:p>
          <a:p>
            <a:pPr indent="0" lvl="0" marL="0" rtl="0" algn="r">
              <a:lnSpc>
                <a:spcPct val="80000"/>
              </a:lnSpc>
              <a:spcBef>
                <a:spcPts val="1200"/>
              </a:spcBef>
              <a:spcAft>
                <a:spcPts val="0"/>
              </a:spcAft>
              <a:buSzPts val="1040"/>
              <a:buNone/>
            </a:pPr>
            <a:r>
              <a:rPr b="1" lang="en-US" sz="1300"/>
              <a:t>detail oriented</a:t>
            </a:r>
            <a:endParaRPr/>
          </a:p>
          <a:p>
            <a:pPr indent="0" lvl="0" marL="0" rtl="0" algn="r">
              <a:lnSpc>
                <a:spcPct val="80000"/>
              </a:lnSpc>
              <a:spcBef>
                <a:spcPts val="1200"/>
              </a:spcBef>
              <a:spcAft>
                <a:spcPts val="0"/>
              </a:spcAft>
              <a:buSzPts val="1040"/>
              <a:buNone/>
            </a:pPr>
            <a:r>
              <a:rPr b="1" lang="en-US" sz="1300"/>
              <a:t>facts rule</a:t>
            </a:r>
            <a:endParaRPr/>
          </a:p>
          <a:p>
            <a:pPr indent="0" lvl="0" marL="0" rtl="0" algn="r">
              <a:lnSpc>
                <a:spcPct val="80000"/>
              </a:lnSpc>
              <a:spcBef>
                <a:spcPts val="1200"/>
              </a:spcBef>
              <a:spcAft>
                <a:spcPts val="0"/>
              </a:spcAft>
              <a:buSzPts val="1040"/>
              <a:buNone/>
            </a:pPr>
            <a:r>
              <a:rPr b="1" lang="en-US" sz="1300"/>
              <a:t>words and language</a:t>
            </a:r>
            <a:endParaRPr/>
          </a:p>
          <a:p>
            <a:pPr indent="0" lvl="0" marL="0" rtl="0" algn="r">
              <a:lnSpc>
                <a:spcPct val="80000"/>
              </a:lnSpc>
              <a:spcBef>
                <a:spcPts val="1200"/>
              </a:spcBef>
              <a:spcAft>
                <a:spcPts val="0"/>
              </a:spcAft>
              <a:buSzPts val="1040"/>
              <a:buNone/>
            </a:pPr>
            <a:r>
              <a:rPr b="1" lang="en-US" sz="1300"/>
              <a:t>present and past</a:t>
            </a:r>
            <a:endParaRPr/>
          </a:p>
          <a:p>
            <a:pPr indent="0" lvl="0" marL="0" rtl="0" algn="r">
              <a:lnSpc>
                <a:spcPct val="80000"/>
              </a:lnSpc>
              <a:spcBef>
                <a:spcPts val="1200"/>
              </a:spcBef>
              <a:spcAft>
                <a:spcPts val="0"/>
              </a:spcAft>
              <a:buSzPts val="1040"/>
              <a:buNone/>
            </a:pPr>
            <a:r>
              <a:rPr b="1" lang="en-US" sz="1300"/>
              <a:t>math and science</a:t>
            </a:r>
            <a:endParaRPr/>
          </a:p>
          <a:p>
            <a:pPr indent="0" lvl="0" marL="0" rtl="0" algn="r">
              <a:lnSpc>
                <a:spcPct val="80000"/>
              </a:lnSpc>
              <a:spcBef>
                <a:spcPts val="1200"/>
              </a:spcBef>
              <a:spcAft>
                <a:spcPts val="0"/>
              </a:spcAft>
              <a:buSzPts val="1040"/>
              <a:buNone/>
            </a:pPr>
            <a:r>
              <a:rPr b="1" lang="en-US" sz="1300"/>
              <a:t>can comprehend</a:t>
            </a:r>
            <a:endParaRPr/>
          </a:p>
          <a:p>
            <a:pPr indent="0" lvl="0" marL="0" rtl="0" algn="r">
              <a:lnSpc>
                <a:spcPct val="80000"/>
              </a:lnSpc>
              <a:spcBef>
                <a:spcPts val="1200"/>
              </a:spcBef>
              <a:spcAft>
                <a:spcPts val="0"/>
              </a:spcAft>
              <a:buSzPts val="1040"/>
              <a:buNone/>
            </a:pPr>
            <a:r>
              <a:rPr b="1" lang="en-US" sz="1300"/>
              <a:t>knowing</a:t>
            </a:r>
            <a:endParaRPr/>
          </a:p>
          <a:p>
            <a:pPr indent="0" lvl="0" marL="0" rtl="0" algn="r">
              <a:lnSpc>
                <a:spcPct val="80000"/>
              </a:lnSpc>
              <a:spcBef>
                <a:spcPts val="1200"/>
              </a:spcBef>
              <a:spcAft>
                <a:spcPts val="0"/>
              </a:spcAft>
              <a:buSzPts val="1040"/>
              <a:buNone/>
            </a:pPr>
            <a:r>
              <a:rPr b="1" lang="en-US" sz="1300"/>
              <a:t>acknowledges</a:t>
            </a:r>
            <a:endParaRPr/>
          </a:p>
          <a:p>
            <a:pPr indent="0" lvl="0" marL="0" rtl="0" algn="r">
              <a:lnSpc>
                <a:spcPct val="80000"/>
              </a:lnSpc>
              <a:spcBef>
                <a:spcPts val="1200"/>
              </a:spcBef>
              <a:spcAft>
                <a:spcPts val="0"/>
              </a:spcAft>
              <a:buSzPts val="1040"/>
              <a:buNone/>
            </a:pPr>
            <a:r>
              <a:rPr b="1" lang="en-US" sz="1300"/>
              <a:t>order/pattern perception</a:t>
            </a:r>
            <a:endParaRPr/>
          </a:p>
          <a:p>
            <a:pPr indent="0" lvl="0" marL="0" rtl="0" algn="r">
              <a:lnSpc>
                <a:spcPct val="80000"/>
              </a:lnSpc>
              <a:spcBef>
                <a:spcPts val="1200"/>
              </a:spcBef>
              <a:spcAft>
                <a:spcPts val="0"/>
              </a:spcAft>
              <a:buSzPts val="1040"/>
              <a:buNone/>
            </a:pPr>
            <a:r>
              <a:rPr b="1" lang="en-US" sz="1300"/>
              <a:t>knows object name</a:t>
            </a:r>
            <a:endParaRPr/>
          </a:p>
          <a:p>
            <a:pPr indent="0" lvl="0" marL="0" rtl="0" algn="r">
              <a:lnSpc>
                <a:spcPct val="80000"/>
              </a:lnSpc>
              <a:spcBef>
                <a:spcPts val="1200"/>
              </a:spcBef>
              <a:spcAft>
                <a:spcPts val="0"/>
              </a:spcAft>
              <a:buSzPts val="1040"/>
              <a:buNone/>
            </a:pPr>
            <a:r>
              <a:rPr b="1" lang="en-US" sz="1300"/>
              <a:t>reality based</a:t>
            </a:r>
            <a:endParaRPr/>
          </a:p>
          <a:p>
            <a:pPr indent="0" lvl="0" marL="0" rtl="0" algn="r">
              <a:lnSpc>
                <a:spcPct val="80000"/>
              </a:lnSpc>
              <a:spcBef>
                <a:spcPts val="1200"/>
              </a:spcBef>
              <a:spcAft>
                <a:spcPts val="0"/>
              </a:spcAft>
              <a:buSzPts val="1040"/>
              <a:buNone/>
            </a:pPr>
            <a:r>
              <a:rPr b="1" lang="en-US" sz="1300"/>
              <a:t>forms strategies</a:t>
            </a:r>
            <a:endParaRPr/>
          </a:p>
          <a:p>
            <a:pPr indent="0" lvl="0" marL="0" rtl="0" algn="r">
              <a:lnSpc>
                <a:spcPct val="80000"/>
              </a:lnSpc>
              <a:spcBef>
                <a:spcPts val="1200"/>
              </a:spcBef>
              <a:spcAft>
                <a:spcPts val="0"/>
              </a:spcAft>
              <a:buSzPts val="1040"/>
              <a:buNone/>
            </a:pPr>
            <a:r>
              <a:rPr b="1" lang="en-US" sz="1300"/>
              <a:t>practical</a:t>
            </a:r>
            <a:endParaRPr/>
          </a:p>
          <a:p>
            <a:pPr indent="0" lvl="0" marL="0" rtl="0" algn="r">
              <a:lnSpc>
                <a:spcPct val="80000"/>
              </a:lnSpc>
              <a:spcBef>
                <a:spcPts val="1200"/>
              </a:spcBef>
              <a:spcAft>
                <a:spcPts val="0"/>
              </a:spcAft>
              <a:buSzPts val="1040"/>
              <a:buNone/>
            </a:pPr>
            <a:r>
              <a:rPr b="1" lang="en-US" sz="1300"/>
              <a:t>				safe</a:t>
            </a:r>
            <a:endParaRPr/>
          </a:p>
          <a:p>
            <a:pPr indent="-165735" lvl="0" marL="231775" rtl="0" algn="r">
              <a:lnSpc>
                <a:spcPct val="80000"/>
              </a:lnSpc>
              <a:spcBef>
                <a:spcPts val="1200"/>
              </a:spcBef>
              <a:spcAft>
                <a:spcPts val="0"/>
              </a:spcAft>
              <a:buSzPts val="1040"/>
              <a:buNone/>
            </a:pPr>
            <a:r>
              <a:t/>
            </a:r>
            <a:endParaRPr b="1" sz="1300"/>
          </a:p>
        </p:txBody>
      </p:sp>
    </p:spTree>
  </p:cSld>
  <p:clrMapOvr>
    <a:masterClrMapping/>
  </p:clrMapOvr>
</p:sld>
</file>

<file path=ppt/theme/theme1.xml><?xml version="1.0" encoding="utf-8"?>
<a:theme xmlns:a="http://schemas.openxmlformats.org/drawingml/2006/main" xmlns:r="http://schemas.openxmlformats.org/officeDocument/2006/relationships" name="Bubble_02_2012">
  <a:themeElements>
    <a:clrScheme name="Accenture_FINAL">
      <a:dk1>
        <a:srgbClr val="000000"/>
      </a:dk1>
      <a:lt1>
        <a:srgbClr val="FFFFFF"/>
      </a:lt1>
      <a:dk2>
        <a:srgbClr val="1F497D"/>
      </a:dk2>
      <a:lt2>
        <a:srgbClr val="E3DEDC"/>
      </a:lt2>
      <a:accent1>
        <a:srgbClr val="0033CC"/>
      </a:accent1>
      <a:accent2>
        <a:srgbClr val="00A400"/>
      </a:accent2>
      <a:accent3>
        <a:srgbClr val="FF9A05"/>
      </a:accent3>
      <a:accent4>
        <a:srgbClr val="FF0000"/>
      </a:accent4>
      <a:accent5>
        <a:srgbClr val="800080"/>
      </a:accent5>
      <a:accent6>
        <a:srgbClr val="00AEEF"/>
      </a:accent6>
      <a:hlink>
        <a:srgbClr val="0033CC"/>
      </a:hlink>
      <a:folHlink>
        <a:srgbClr val="771E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2012-09-26T11:44:02Z</dcterms:created>
  <dc:creator>Remi Kristelijn (Accenture)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0x0101007F480F3B2C10C74BB61478E4247D6E77</vt:lpwstr>
  </property>
</Properties>
</file>